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07"/>
  </p:normalViewPr>
  <p:slideViewPr>
    <p:cSldViewPr snapToGrid="0" snapToObjects="1">
      <p:cViewPr varScale="1">
        <p:scale>
          <a:sx n="148" d="100"/>
          <a:sy n="14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虛擬化通常都是透過在 </a:t>
            </a:r>
            <a:r>
              <a:t>Host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上安裝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，由 </a:t>
            </a:r>
            <a:r>
              <a:t>hypervisor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來管理不同虛擬主機，每個虛擬主機都需要安裝不同的作業系統。</a:t>
            </a:r>
          </a:p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提供應用程式在獨立的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中執行，這些 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並不需要像虛擬化一樣額外依附在</a:t>
            </a:r>
            <a:r>
              <a:t> 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hypervisor</a:t>
            </a:r>
            <a:r>
              <a:t>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或 </a:t>
            </a:r>
            <a:r>
              <a:t>guest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上，是透過 </a:t>
            </a:r>
            <a:r>
              <a:t>Docker Engine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來進行管理。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8AD0D6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8AD0D6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8AD0D6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8AD0D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pPr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3836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A7F0-506C-9F41-8546-D6274DFBFC72}" type="datetimeFigureOut">
              <a:rPr kumimoji="1" lang="zh-TW" altLang="en-US" smtClean="0"/>
              <a:t>2021/10/27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_/openjdk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z="7128"/>
            </a:pPr>
            <a:r>
              <a:t>DevOps: 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搭配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持續整合實務</a:t>
            </a: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100</a:t>
            </a:fld>
            <a:endParaRPr/>
          </a:p>
        </p:txBody>
      </p:sp>
      <p:pic>
        <p:nvPicPr>
          <p:cNvPr id="79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3" y="1853247"/>
            <a:ext cx="11545890" cy="475416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101</a:t>
            </a:fld>
            <a:endParaRPr/>
          </a:p>
        </p:txBody>
      </p:sp>
      <p:pic>
        <p:nvPicPr>
          <p:cNvPr id="80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18" y="2061597"/>
            <a:ext cx="8438339" cy="4177843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102</a:t>
            </a:fld>
            <a:endParaRPr/>
          </a:p>
        </p:txBody>
      </p:sp>
      <p:pic>
        <p:nvPicPr>
          <p:cNvPr id="80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44176"/>
            <a:ext cx="8947151" cy="2612687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Git project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同名專案</a:t>
            </a: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103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在Branch Sources設定原始碼來源，Project Repository及</a:t>
            </a:r>
            <a:r>
              <a:t>Credentials</a:t>
            </a:r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104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7" y="2127728"/>
            <a:ext cx="11690466" cy="4487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2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7160" indent="-137160" defTabSz="182880">
              <a:spcBef>
                <a:spcPts val="400"/>
              </a:spcBef>
              <a:defRPr sz="1280"/>
            </a:pPr>
            <a:endParaRPr/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105</a:t>
            </a:fld>
            <a:endParaRPr/>
          </a:p>
        </p:txBody>
      </p:sp>
      <p:pic>
        <p:nvPicPr>
          <p:cNvPr id="82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52917"/>
            <a:ext cx="4600423" cy="4099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觸發方式</a:t>
            </a:r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t>Gitlab 與Jenkins hook，由gitlab push 通知給Jenkins</a:t>
            </a:r>
          </a:p>
          <a:p>
            <a:r>
              <a:t>Jenkins定期向gitlab 檢查是否有所更新</a:t>
            </a:r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106</a:t>
            </a:fld>
            <a:endParaRPr/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定期向gitlab檢查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定期向gitlab檢查</a:t>
            </a:r>
          </a:p>
        </p:txBody>
      </p:sp>
      <p:sp>
        <p:nvSpPr>
          <p:cNvPr id="8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107</a:t>
            </a:fld>
            <a:endParaRPr/>
          </a:p>
        </p:txBody>
      </p:sp>
      <p:pic>
        <p:nvPicPr>
          <p:cNvPr id="832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985643"/>
            <a:ext cx="11107728" cy="1275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t>使用Groovy 語法撰寫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從Checkout程式碼開始自己來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較靈活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複雜度較高</a:t>
            </a:r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109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Declarative (聲明式)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110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t>全域 (必需): in pipeline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By stage（選用）: in stage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endParaRPr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any: 在任何環境執行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none: 沒有全域agent，由各stage各自指定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label: 在有標籤的環境執行．agent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111</a:t>
            </a:fld>
            <a:endParaRPr/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agent docker</a:t>
            </a:r>
          </a:p>
          <a:p>
            <a:pPr marL="800100" lvl="1" indent="-342900"/>
            <a:r>
              <a:t>使用執行docker 執行agent．在預設node 或匹配的label上執行</a:t>
            </a:r>
          </a:p>
          <a:p>
            <a:r>
              <a:t>agent dockerfile</a:t>
            </a:r>
          </a:p>
          <a:p>
            <a:pPr marL="800100" lvl="1" indent="-342900"/>
            <a:r>
              <a:t>使用dockerfile建立image，並以此環境執行</a:t>
            </a:r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112</a:t>
            </a:fld>
            <a:endParaRPr/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</a:t>
            </a:r>
          </a:p>
        </p:txBody>
      </p:sp>
      <p:sp>
        <p:nvSpPr>
          <p:cNvPr id="8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開源的程式碼品質管理系統</a:t>
            </a:r>
          </a:p>
          <a:p>
            <a:r>
              <a:t>SonarQube Server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收集數據及呈現</a:t>
            </a:r>
          </a:p>
          <a:p>
            <a:r>
              <a:t>SonarQube Runner</a:t>
            </a:r>
          </a:p>
          <a:p>
            <a:pPr marL="742950" lvl="1" indent="-285750">
              <a:defRPr sz="2800"/>
            </a:pPr>
            <a:r>
              <a:t>Agent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檢驗程式碼</a:t>
            </a:r>
          </a:p>
        </p:txBody>
      </p:sp>
      <p:sp>
        <p:nvSpPr>
          <p:cNvPr id="8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113</a:t>
            </a:fld>
            <a:endParaRPr/>
          </a:p>
        </p:txBody>
      </p:sp>
      <p:sp>
        <p:nvSpPr>
          <p:cNvPr id="8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  <a:r>
              <a:t> SonarQube</a:t>
            </a:r>
          </a:p>
        </p:txBody>
      </p:sp>
      <p:sp>
        <p:nvSpPr>
          <p:cNvPr id="8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114</a:t>
            </a:fld>
            <a:endParaRPr/>
          </a:p>
        </p:txBody>
      </p:sp>
      <p:pic>
        <p:nvPicPr>
          <p:cNvPr id="863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60475"/>
            <a:ext cx="8947151" cy="2980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SonarQube Server</a:t>
            </a:r>
          </a:p>
        </p:txBody>
      </p:sp>
      <p:sp>
        <p:nvSpPr>
          <p:cNvPr id="8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-itd -p 9000:9000 --restart always --name sonarqube sonarqube</a:t>
            </a:r>
          </a:p>
        </p:txBody>
      </p:sp>
      <p:sp>
        <p:nvSpPr>
          <p:cNvPr id="8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115</a:t>
            </a:fld>
            <a:endParaRPr/>
          </a:p>
        </p:txBody>
      </p:sp>
      <p:sp>
        <p:nvSpPr>
          <p:cNvPr id="8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116</a:t>
            </a:fld>
            <a:endParaRPr/>
          </a:p>
        </p:txBody>
      </p:sp>
      <p:sp>
        <p:nvSpPr>
          <p:cNvPr id="8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76" name="內容版面配置區 12" descr="內容版面配置區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88" y="1219200"/>
            <a:ext cx="8105238" cy="5626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login</a:t>
            </a:r>
          </a:p>
        </p:txBody>
      </p:sp>
      <p:sp>
        <p:nvSpPr>
          <p:cNvPr id="87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預設帳號</a:t>
            </a:r>
            <a:r>
              <a:t>:admin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、預設密碼</a:t>
            </a:r>
            <a:r>
              <a:t>:admin</a:t>
            </a:r>
          </a:p>
        </p:txBody>
      </p:sp>
      <p:sp>
        <p:nvSpPr>
          <p:cNvPr id="8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117</a:t>
            </a:fld>
            <a:endParaRPr/>
          </a:p>
        </p:txBody>
      </p:sp>
      <p:sp>
        <p:nvSpPr>
          <p:cNvPr id="8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82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0" y="2858342"/>
            <a:ext cx="4020844" cy="383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server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8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118</a:t>
            </a:fld>
            <a:endParaRPr/>
          </a:p>
        </p:txBody>
      </p:sp>
      <p:pic>
        <p:nvPicPr>
          <p:cNvPr id="885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SonaQube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</a:p>
        </p:txBody>
      </p:sp>
      <p:sp>
        <p:nvSpPr>
          <p:cNvPr id="89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開啟</a:t>
            </a:r>
            <a:r>
              <a:t>Jenkinks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專案，設定建置</a:t>
            </a:r>
          </a:p>
        </p:txBody>
      </p:sp>
      <p:sp>
        <p:nvSpPr>
          <p:cNvPr id="8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119</a:t>
            </a:fld>
            <a:endParaRPr/>
          </a:p>
        </p:txBody>
      </p:sp>
      <p:sp>
        <p:nvSpPr>
          <p:cNvPr id="8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93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3702002"/>
            <a:ext cx="12026900" cy="222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設定建立</a:t>
            </a:r>
            <a:r>
              <a:t>SonarQube runner</a:t>
            </a:r>
          </a:p>
        </p:txBody>
      </p:sp>
      <p:sp>
        <p:nvSpPr>
          <p:cNvPr id="896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622729" y="1876883"/>
            <a:ext cx="8946542" cy="41954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echo "sonar.projectKey=$JOB_NAME" &gt; sonar-project.properties</a:t>
            </a:r>
          </a:p>
          <a:p>
            <a:pPr>
              <a:lnSpc>
                <a:spcPct val="90000"/>
              </a:lnSpc>
            </a:pPr>
            <a:r>
              <a:t>docker run -e SONAR_HOST_URL="http://{{sonarqube_server_ip}}:9000" -e SONAR_LOGIN="admin" -e SONAR_PASSWORD=”xxxxxxxx" --rm -v "/home/demoyuw/jenkins-data/workspace/$JOB_NAME:/usr/src" sonarsource/sonar-scanner-cli</a:t>
            </a:r>
          </a:p>
        </p:txBody>
      </p:sp>
      <p:sp>
        <p:nvSpPr>
          <p:cNvPr id="89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120</a:t>
            </a:fld>
            <a:endParaRPr/>
          </a:p>
        </p:txBody>
      </p:sp>
      <p:sp>
        <p:nvSpPr>
          <p:cNvPr id="89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</a:t>
            </a:r>
          </a:p>
        </p:txBody>
      </p:sp>
      <p:sp>
        <p:nvSpPr>
          <p:cNvPr id="90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121</a:t>
            </a:fld>
            <a:endParaRPr/>
          </a:p>
        </p:txBody>
      </p:sp>
      <p:pic>
        <p:nvPicPr>
          <p:cNvPr id="90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344646"/>
            <a:ext cx="8947151" cy="3611746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SonarQube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報告檢視</a:t>
            </a:r>
          </a:p>
        </p:txBody>
      </p:sp>
      <p:sp>
        <p:nvSpPr>
          <p:cNvPr id="90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122</a:t>
            </a:fld>
            <a:endParaRPr/>
          </a:p>
        </p:txBody>
      </p:sp>
      <p:pic>
        <p:nvPicPr>
          <p:cNvPr id="90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19" y="2052638"/>
            <a:ext cx="5844537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flask-api</a:t>
            </a:r>
          </a:p>
          <a:p>
            <a:r>
              <a:t>docker build dockerfile/flask-api --tag demoyuw/flask-api:jenkins-package</a:t>
            </a:r>
          </a:p>
          <a:p>
            <a:r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123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124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1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5050"/>
            <a:ext cx="10972800" cy="224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125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126</a:t>
            </a:fld>
            <a:endParaRPr/>
          </a:p>
        </p:txBody>
      </p:sp>
      <p:sp>
        <p:nvSpPr>
          <p:cNvPr id="92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28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72" y="2520156"/>
            <a:ext cx="8801101" cy="219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127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3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# 部署flask api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stop flask-api || true &amp;&amp; docker rm flask-api || true</a:t>
            </a:r>
          </a:p>
          <a:p>
            <a:pPr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docker run -itd -p 10009:10009 --name flask-api demoyuw/flask-api:jenkins-package</a:t>
            </a:r>
          </a:p>
        </p:txBody>
      </p:sp>
      <p:sp>
        <p:nvSpPr>
          <p:cNvPr id="93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128</a:t>
            </a:fld>
            <a:endParaRPr/>
          </a:p>
        </p:txBody>
      </p:sp>
      <p:sp>
        <p:nvSpPr>
          <p:cNvPr id="93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flask api container</a:t>
            </a:r>
          </a:p>
        </p:txBody>
      </p:sp>
      <p:sp>
        <p:nvSpPr>
          <p:cNvPr id="9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129</a:t>
            </a:fld>
            <a:endParaRPr/>
          </a:p>
        </p:txBody>
      </p:sp>
      <p:sp>
        <p:nvSpPr>
          <p:cNvPr id="9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4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362200"/>
            <a:ext cx="12103100" cy="213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上就多部署</a:t>
            </a:r>
            <a:r>
              <a:t>python-flask api</a:t>
            </a:r>
          </a:p>
        </p:txBody>
      </p:sp>
      <p:sp>
        <p:nvSpPr>
          <p:cNvPr id="94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130</a:t>
            </a:fld>
            <a:endParaRPr/>
          </a:p>
        </p:txBody>
      </p:sp>
      <p:pic>
        <p:nvPicPr>
          <p:cNvPr id="94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" y="3108960"/>
            <a:ext cx="12105416" cy="230124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 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外網</a:t>
            </a:r>
            <a:r>
              <a:t>IP}:10009</a:t>
            </a:r>
          </a:p>
        </p:txBody>
      </p:sp>
      <p:sp>
        <p:nvSpPr>
          <p:cNvPr id="95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131</a:t>
            </a:fld>
            <a:endParaRPr/>
          </a:p>
        </p:txBody>
      </p:sp>
      <p:pic>
        <p:nvPicPr>
          <p:cNvPr id="95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5" y="1853247"/>
            <a:ext cx="10574182" cy="4552036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 </a:t>
            </a:r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單元測試</a:t>
            </a:r>
          </a:p>
          <a:p>
            <a:r>
              <a:t>docker exec -i flask-api python test.py</a:t>
            </a:r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132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133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6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514600"/>
            <a:ext cx="7543800" cy="182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134</a:t>
            </a:fld>
            <a:endParaRPr/>
          </a:p>
        </p:txBody>
      </p:sp>
      <p:pic>
        <p:nvPicPr>
          <p:cNvPr id="966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7" y="3140868"/>
            <a:ext cx="8559801" cy="20193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關閉</a:t>
            </a:r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flask api</a:t>
            </a:r>
          </a:p>
        </p:txBody>
      </p:sp>
      <p:sp>
        <p:nvSpPr>
          <p:cNvPr id="9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stop Jenkins</a:t>
            </a:r>
          </a:p>
          <a:p>
            <a:endParaRPr/>
          </a:p>
          <a:p>
            <a:endParaRPr/>
          </a:p>
          <a:p>
            <a:r>
              <a:t>docker stop flask-api</a:t>
            </a:r>
          </a:p>
        </p:txBody>
      </p:sp>
      <p:sp>
        <p:nvSpPr>
          <p:cNvPr id="9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135</a:t>
            </a:fld>
            <a:endParaRPr/>
          </a:p>
        </p:txBody>
      </p:sp>
      <p:sp>
        <p:nvSpPr>
          <p:cNvPr id="9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97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5"/>
            <a:ext cx="116332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7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136</a:t>
            </a:fld>
            <a:endParaRPr/>
          </a:p>
        </p:txBody>
      </p:sp>
      <p:sp>
        <p:nvSpPr>
          <p:cNvPr id="9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</a:t>
            </a:r>
          </a:p>
        </p:txBody>
      </p:sp>
      <p:sp>
        <p:nvSpPr>
          <p:cNvPr id="98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spcBef>
                <a:spcPts val="900"/>
              </a:spcBef>
              <a:defRPr sz="3136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驅動執行</a:t>
            </a:r>
            <a:r>
              <a:t>CI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.gitlab-ci.yml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Gitlab pipeline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腳本</a:t>
            </a:r>
          </a:p>
          <a:p>
            <a:pPr marL="336042" indent="-336042" defTabSz="448055">
              <a:spcBef>
                <a:spcPts val="900"/>
              </a:spcBef>
              <a:defRPr sz="3136"/>
            </a:pPr>
            <a:r>
              <a:t>Gitlab runner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t>Agent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的角色</a:t>
            </a:r>
          </a:p>
          <a:p>
            <a:pPr marL="728091" lvl="1" indent="-280035" defTabSz="448055">
              <a:spcBef>
                <a:spcPts val="900"/>
              </a:spcBef>
              <a:defRPr sz="27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負責幫你部署</a:t>
            </a:r>
          </a:p>
          <a:p>
            <a:pPr marL="0" lvl="1" indent="448055" defTabSz="448055">
              <a:spcBef>
                <a:spcPts val="900"/>
              </a:spcBef>
              <a:buSzTx/>
              <a:buFont typeface="Wingdings 3"/>
              <a:buNone/>
              <a:defRPr sz="2744"/>
            </a:pPr>
            <a:r>
              <a:t> </a:t>
            </a:r>
          </a:p>
        </p:txBody>
      </p:sp>
      <p:sp>
        <p:nvSpPr>
          <p:cNvPr id="9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137</a:t>
            </a:fld>
            <a:endParaRPr/>
          </a:p>
        </p:txBody>
      </p:sp>
      <p:sp>
        <p:nvSpPr>
          <p:cNvPr id="9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</a:t>
            </a:r>
            <a:r>
              <a:t>gitlabci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專案</a:t>
            </a:r>
          </a:p>
        </p:txBody>
      </p:sp>
      <p:sp>
        <p:nvSpPr>
          <p:cNvPr id="9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138</a:t>
            </a:fld>
            <a:endParaRPr/>
          </a:p>
        </p:txBody>
      </p:sp>
      <p:pic>
        <p:nvPicPr>
          <p:cNvPr id="9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0" y="1151660"/>
            <a:ext cx="7969513" cy="5706341"/>
          </a:xfrm>
          <a:prstGeom prst="rect">
            <a:avLst/>
          </a:prstGeom>
          <a:ln w="12700">
            <a:miter lim="400000"/>
          </a:ln>
        </p:spPr>
      </p:pic>
      <p:sp>
        <p:nvSpPr>
          <p:cNvPr id="9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t>Gitlab project/ Settings/ CI/CD/ Runners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，取得</a:t>
            </a:r>
            <a:r>
              <a:t>URL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registration token</a:t>
            </a:r>
          </a:p>
        </p:txBody>
      </p:sp>
      <p:sp>
        <p:nvSpPr>
          <p:cNvPr id="9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139</a:t>
            </a:fld>
            <a:endParaRPr/>
          </a:p>
        </p:txBody>
      </p:sp>
      <p:pic>
        <p:nvPicPr>
          <p:cNvPr id="9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install docker</a:t>
            </a:r>
          </a:p>
        </p:txBody>
      </p:sp>
      <p:sp>
        <p:nvSpPr>
          <p:cNvPr id="9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clone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r>
              <a:t>sudo chmod 755 -R docker-devops/</a:t>
            </a:r>
          </a:p>
          <a:p>
            <a:r>
              <a:t>sudo ~/docker-devops/rancher/ubunu16_install_docker.sh</a:t>
            </a:r>
          </a:p>
        </p:txBody>
      </p:sp>
      <p:sp>
        <p:nvSpPr>
          <p:cNvPr id="10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140</a:t>
            </a:fld>
            <a:endParaRPr/>
          </a:p>
        </p:txBody>
      </p:sp>
      <p:sp>
        <p:nvSpPr>
          <p:cNvPr id="9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VM2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t>Gitlab runner</a:t>
            </a:r>
          </a:p>
        </p:txBody>
      </p:sp>
      <p:sp>
        <p:nvSpPr>
          <p:cNvPr id="100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docker run --rm -it -v /home/demoyuw/gitlab-runner/config:/etc/gitlab-runner --privileged --name gitlab-runner gitlab/gitlab-runner register   --non-interactive   --url http://10.128.0.11  --registration-token 9c92bTS1ApX_AWNt6MX1 --executor "docker"   --docker-image docker:latest</a:t>
            </a:r>
            <a:br/>
            <a:endParaRPr/>
          </a:p>
        </p:txBody>
      </p:sp>
      <p:sp>
        <p:nvSpPr>
          <p:cNvPr id="10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141</a:t>
            </a:fld>
            <a:endParaRPr/>
          </a:p>
        </p:txBody>
      </p:sp>
      <p:sp>
        <p:nvSpPr>
          <p:cNvPr id="10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註冊紀錄</a:t>
            </a:r>
          </a:p>
        </p:txBody>
      </p:sp>
      <p:sp>
        <p:nvSpPr>
          <p:cNvPr id="10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142</a:t>
            </a:fld>
            <a:endParaRPr/>
          </a:p>
        </p:txBody>
      </p:sp>
      <p:pic>
        <p:nvPicPr>
          <p:cNvPr id="100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78918"/>
            <a:ext cx="7353301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VM2 ~/gitlab-runner/config/config.toml</a:t>
            </a:r>
          </a:p>
        </p:txBody>
      </p:sp>
      <p:sp>
        <p:nvSpPr>
          <p:cNvPr id="10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143</a:t>
            </a:fld>
            <a:endParaRPr/>
          </a:p>
        </p:txBody>
      </p:sp>
      <p:pic>
        <p:nvPicPr>
          <p:cNvPr id="101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77" y="1853247"/>
            <a:ext cx="6173806" cy="49963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8055">
              <a:defRPr sz="4116"/>
            </a:pPr>
            <a:r>
              <a:t>Runner.docker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調整</a:t>
            </a:r>
            <a:r>
              <a:t>privileged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volumes</a:t>
            </a:r>
          </a:p>
        </p:txBody>
      </p:sp>
      <p:sp>
        <p:nvSpPr>
          <p:cNvPr id="101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 [runners.docker]</a:t>
            </a:r>
          </a:p>
          <a:p>
            <a:pPr>
              <a:lnSpc>
                <a:spcPct val="80000"/>
              </a:lnSpc>
              <a:defRPr sz="2400"/>
            </a:pPr>
            <a:r>
              <a:t>    tls_verify = false</a:t>
            </a:r>
          </a:p>
          <a:p>
            <a:pPr>
              <a:lnSpc>
                <a:spcPct val="80000"/>
              </a:lnSpc>
              <a:defRPr sz="2400"/>
            </a:pPr>
            <a:r>
              <a:t>    image = "docker:latest"</a:t>
            </a:r>
          </a:p>
          <a:p>
            <a:pPr>
              <a:lnSpc>
                <a:spcPct val="80000"/>
              </a:lnSpc>
              <a:defRPr sz="2400"/>
            </a:pPr>
            <a:r>
              <a:t>    privileged = true</a:t>
            </a:r>
          </a:p>
          <a:p>
            <a:pPr>
              <a:lnSpc>
                <a:spcPct val="80000"/>
              </a:lnSpc>
              <a:defRPr sz="2400"/>
            </a:pPr>
            <a:r>
              <a:t>    disable_entrypoint_overwrite = false</a:t>
            </a:r>
          </a:p>
          <a:p>
            <a:pPr>
              <a:lnSpc>
                <a:spcPct val="80000"/>
              </a:lnSpc>
              <a:defRPr sz="2400"/>
            </a:pPr>
            <a:r>
              <a:t>    oom_kill_disable = false</a:t>
            </a:r>
          </a:p>
          <a:p>
            <a:pPr>
              <a:lnSpc>
                <a:spcPct val="80000"/>
              </a:lnSpc>
              <a:defRPr sz="2400"/>
            </a:pPr>
            <a:r>
              <a:t>    disable_cache = false</a:t>
            </a:r>
          </a:p>
          <a:p>
            <a:pPr>
              <a:lnSpc>
                <a:spcPct val="80000"/>
              </a:lnSpc>
              <a:defRPr sz="2400"/>
            </a:pPr>
            <a:r>
              <a:t>    volumes = ["/cache", "/var/run/docker.sock:/var/run/docker.sock"]</a:t>
            </a:r>
          </a:p>
          <a:p>
            <a:pPr>
              <a:lnSpc>
                <a:spcPct val="80000"/>
              </a:lnSpc>
              <a:defRPr sz="2400"/>
            </a:pPr>
            <a:r>
              <a:t>    shm_size = 0</a:t>
            </a:r>
          </a:p>
        </p:txBody>
      </p:sp>
      <p:sp>
        <p:nvSpPr>
          <p:cNvPr id="10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144</a:t>
            </a:fld>
            <a:endParaRPr/>
          </a:p>
        </p:txBody>
      </p:sp>
      <p:sp>
        <p:nvSpPr>
          <p:cNvPr id="10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執行</a:t>
            </a:r>
          </a:p>
        </p:txBody>
      </p:sp>
      <p:sp>
        <p:nvSpPr>
          <p:cNvPr id="10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-d --name gitlab-runner --restart always -v /home/demoyuw/gitlab-runner/config:/etc/gitlab-runner -v /var/run/docker.sock:/var/run/docker.sock gitlab/gitlab-runner:latest</a:t>
            </a:r>
          </a:p>
        </p:txBody>
      </p:sp>
      <p:sp>
        <p:nvSpPr>
          <p:cNvPr id="10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145</a:t>
            </a:fld>
            <a:endParaRPr/>
          </a:p>
        </p:txBody>
      </p:sp>
      <p:sp>
        <p:nvSpPr>
          <p:cNvPr id="10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狀態檢查</a:t>
            </a:r>
          </a:p>
        </p:txBody>
      </p:sp>
      <p:sp>
        <p:nvSpPr>
          <p:cNvPr id="10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146</a:t>
            </a:fld>
            <a:endParaRPr/>
          </a:p>
        </p:txBody>
      </p:sp>
      <p:pic>
        <p:nvPicPr>
          <p:cNvPr id="10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822611"/>
            <a:ext cx="8947151" cy="2655817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sample</a:t>
            </a:r>
          </a:p>
        </p:txBody>
      </p:sp>
      <p:sp>
        <p:nvSpPr>
          <p:cNvPr id="10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147</a:t>
            </a:fld>
            <a:endParaRPr/>
          </a:p>
        </p:txBody>
      </p:sp>
      <p:pic>
        <p:nvPicPr>
          <p:cNvPr id="10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601" y="2052638"/>
            <a:ext cx="263057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-1</a:t>
            </a:r>
          </a:p>
        </p:txBody>
      </p:sp>
      <p:sp>
        <p:nvSpPr>
          <p:cNvPr id="10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image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image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services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參照</a:t>
            </a:r>
            <a:r>
              <a:t>docker service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stages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制定執行步驟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預設為</a:t>
            </a:r>
            <a:r>
              <a:t>test</a:t>
            </a:r>
          </a:p>
        </p:txBody>
      </p:sp>
      <p:sp>
        <p:nvSpPr>
          <p:cNvPr id="10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sp>
        <p:nvSpPr>
          <p:cNvPr id="10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keyword -2</a:t>
            </a:r>
          </a:p>
        </p:txBody>
      </p:sp>
      <p:sp>
        <p:nvSpPr>
          <p:cNvPr id="10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before_script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>
              <a:lnSpc>
                <a:spcPct val="90000"/>
              </a:lnSpc>
              <a:defRPr sz="2900"/>
            </a:pPr>
            <a:r>
              <a:t>after_script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所有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執行完後執行</a:t>
            </a:r>
          </a:p>
          <a:p>
            <a:pPr>
              <a:lnSpc>
                <a:spcPct val="90000"/>
              </a:lnSpc>
              <a:defRPr sz="2900"/>
            </a:pPr>
            <a:r>
              <a:t>variables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供自定義環境變數</a:t>
            </a:r>
          </a:p>
          <a:p>
            <a:pPr>
              <a:lnSpc>
                <a:spcPct val="90000"/>
              </a:lnSpc>
              <a:defRPr sz="2900"/>
            </a:pPr>
            <a:r>
              <a:t>cache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暫存文件或檔案</a:t>
            </a:r>
          </a:p>
        </p:txBody>
      </p:sp>
      <p:sp>
        <p:nvSpPr>
          <p:cNvPr id="10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sp>
        <p:nvSpPr>
          <p:cNvPr id="10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-1</a:t>
            </a:r>
          </a:p>
        </p:txBody>
      </p:sp>
      <p:sp>
        <p:nvSpPr>
          <p:cNvPr id="10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script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t>shell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，每個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內必須要有。</a:t>
            </a:r>
          </a:p>
          <a:p>
            <a:pPr>
              <a:lnSpc>
                <a:spcPct val="90000"/>
              </a:lnSpc>
              <a:defRPr sz="2900"/>
            </a:pPr>
            <a:r>
              <a:t>image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image</a:t>
            </a:r>
          </a:p>
          <a:p>
            <a:pPr>
              <a:lnSpc>
                <a:spcPct val="90000"/>
              </a:lnSpc>
              <a:defRPr sz="2900"/>
            </a:pPr>
            <a:r>
              <a:t>services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指定此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使用何種</a:t>
            </a:r>
            <a:r>
              <a:t>docker service</a:t>
            </a:r>
          </a:p>
          <a:p>
            <a:pPr>
              <a:lnSpc>
                <a:spcPct val="90000"/>
              </a:lnSpc>
              <a:defRPr sz="2900"/>
            </a:pPr>
            <a:r>
              <a:t>stage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呼應</a:t>
            </a:r>
            <a:r>
              <a:t>Stages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所設定，執行此</a:t>
            </a:r>
            <a:r>
              <a:t>job</a:t>
            </a:r>
          </a:p>
        </p:txBody>
      </p:sp>
      <p:sp>
        <p:nvSpPr>
          <p:cNvPr id="10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sp>
        <p:nvSpPr>
          <p:cNvPr id="10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-2</a:t>
            </a:r>
          </a:p>
        </p:txBody>
      </p:sp>
      <p:sp>
        <p:nvSpPr>
          <p:cNvPr id="10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spcBef>
                <a:spcPts val="900"/>
              </a:spcBef>
              <a:defRPr sz="3168"/>
            </a:pPr>
            <a:r>
              <a:t>Variables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定義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內的環境變數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only &amp; except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設定執行或不執行當</a:t>
            </a:r>
            <a:r>
              <a:t>branch name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t>only master: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只有</a:t>
            </a:r>
            <a:r>
              <a:t>branch 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執行此</a:t>
            </a:r>
            <a:r>
              <a:t>job</a:t>
            </a:r>
          </a:p>
          <a:p>
            <a:pPr marL="339470" indent="-339470" defTabSz="452627">
              <a:spcBef>
                <a:spcPts val="900"/>
              </a:spcBef>
              <a:defRPr sz="3168"/>
            </a:pPr>
            <a:r>
              <a:t>tags</a:t>
            </a:r>
          </a:p>
          <a:p>
            <a:pPr marL="735520" lvl="1" indent="-282892" defTabSz="452627">
              <a:spcBef>
                <a:spcPts val="900"/>
              </a:spcBef>
              <a:defRPr sz="277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選擇使用何</a:t>
            </a:r>
            <a:r>
              <a:t>Gitlab runner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</a:p>
        </p:txBody>
      </p:sp>
      <p:sp>
        <p:nvSpPr>
          <p:cNvPr id="10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151</a:t>
            </a:fld>
            <a:endParaRPr/>
          </a:p>
        </p:txBody>
      </p:sp>
      <p:sp>
        <p:nvSpPr>
          <p:cNvPr id="10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.gitlab-ci.yml Jobs keyword -3</a:t>
            </a:r>
          </a:p>
        </p:txBody>
      </p:sp>
      <p:sp>
        <p:nvSpPr>
          <p:cNvPr id="10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Allow_failure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允許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。正常</a:t>
            </a:r>
            <a:r>
              <a:t>job fail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，後續</a:t>
            </a:r>
            <a:r>
              <a:t>job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皆不會接著執行</a:t>
            </a:r>
          </a:p>
          <a:p>
            <a:r>
              <a:t>cache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文件檔案暫存</a:t>
            </a:r>
          </a:p>
          <a:p>
            <a:r>
              <a:t>before_script &amp; after_script</a:t>
            </a:r>
          </a:p>
          <a:p>
            <a:pPr marL="742950" lvl="1" indent="-285750">
              <a:defRPr sz="2800"/>
            </a:pPr>
            <a:r>
              <a:t>Job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執行前或執行後執行。</a:t>
            </a:r>
          </a:p>
        </p:txBody>
      </p:sp>
      <p:sp>
        <p:nvSpPr>
          <p:cNvPr id="10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152</a:t>
            </a:fld>
            <a:endParaRPr/>
          </a:p>
        </p:txBody>
      </p:sp>
      <p:sp>
        <p:nvSpPr>
          <p:cNvPr id="10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project pipeline status</a:t>
            </a:r>
          </a:p>
        </p:txBody>
      </p:sp>
      <p:sp>
        <p:nvSpPr>
          <p:cNvPr id="10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153</a:t>
            </a:fld>
            <a:endParaRPr/>
          </a:p>
        </p:txBody>
      </p:sp>
      <p:pic>
        <p:nvPicPr>
          <p:cNvPr id="10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71" y="2052638"/>
            <a:ext cx="7993434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預設變數</a:t>
            </a:r>
          </a:p>
        </p:txBody>
      </p:sp>
      <p:sp>
        <p:nvSpPr>
          <p:cNvPr id="10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t>export CI_JOB_ID="50" </a:t>
            </a:r>
          </a:p>
          <a:p>
            <a:pPr>
              <a:lnSpc>
                <a:spcPct val="90000"/>
              </a:lnSpc>
            </a:pPr>
            <a:r>
              <a:t>export CI_COMMIT_SHA="1ecfd275763eff1d6b4844ea3168962458c9f27a" export CI_COMMIT_SHORT_SHA="1ecfd275" </a:t>
            </a:r>
          </a:p>
          <a:p>
            <a:pPr>
              <a:lnSpc>
                <a:spcPct val="90000"/>
              </a:lnSpc>
            </a:pPr>
            <a:r>
              <a:t>export CI_COMMIT_REF_NAME="master" </a:t>
            </a:r>
          </a:p>
          <a:p>
            <a:pPr>
              <a:lnSpc>
                <a:spcPct val="90000"/>
              </a:lnSpc>
            </a:pPr>
            <a:r>
              <a:t>export CI_REPOSITORY_URL="https://gitlab-ci-token:[masked]@example.com/gitlab-org/gitlab-foss.git" </a:t>
            </a:r>
          </a:p>
          <a:p>
            <a:pPr>
              <a:lnSpc>
                <a:spcPct val="90000"/>
              </a:lnSpc>
            </a:pPr>
            <a:r>
              <a:t>export CI_COMMIT_TAG="1.0.0" </a:t>
            </a:r>
          </a:p>
          <a:p>
            <a:pPr>
              <a:lnSpc>
                <a:spcPct val="90000"/>
              </a:lnSpc>
            </a:pPr>
            <a:r>
              <a:t>export CI_JOB_NAME="spec:other" </a:t>
            </a:r>
          </a:p>
        </p:txBody>
      </p:sp>
      <p:sp>
        <p:nvSpPr>
          <p:cNvPr id="107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154</a:t>
            </a:fld>
            <a:endParaRPr/>
          </a:p>
        </p:txBody>
      </p:sp>
      <p:sp>
        <p:nvSpPr>
          <p:cNvPr id="1069" name="內容版面配置區 5"/>
          <p:cNvSpPr txBox="1"/>
          <p:nvPr/>
        </p:nvSpPr>
        <p:spPr>
          <a:xfrm>
            <a:off x="5700212" y="2056091"/>
            <a:ext cx="4304902" cy="42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CI_JOB_STAGE="test"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CI_JOB_MANUAL="true"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CI_JOB_TRIGGERED="true"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CI_JOB_TOKEN="[masked]"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CI_PIPELINE_ID="1000"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CI_PIPELINE_IID="10"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CI_PAGES_DOMAIN="gitlab.io" export CI_PAGES_URL="https://gitlab-org.gitlab.io/gitlab-foss" </a:t>
            </a:r>
          </a:p>
          <a:p>
            <a:pPr marL="342900" indent="-342900" defTabSz="457200">
              <a:lnSpc>
                <a:spcPct val="90000"/>
              </a:lnSpc>
              <a:spcBef>
                <a:spcPts val="1000"/>
              </a:spcBef>
              <a:buClr>
                <a:srgbClr val="8AD0D6"/>
              </a:buClr>
              <a:buSzPct val="80000"/>
              <a:buChar char=""/>
              <a:defRPr>
                <a:solidFill>
                  <a:srgbClr val="FFFFFF"/>
                </a:solidFill>
              </a:defRPr>
            </a:pPr>
            <a:r>
              <a:t>export CI_PROJECT_ID="34" </a:t>
            </a:r>
          </a:p>
        </p:txBody>
      </p:sp>
      <p:sp>
        <p:nvSpPr>
          <p:cNvPr id="107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2" name="文字方塊 6"/>
          <p:cNvSpPr txBox="1"/>
          <p:nvPr/>
        </p:nvSpPr>
        <p:spPr>
          <a:xfrm>
            <a:off x="2240280" y="6405281"/>
            <a:ext cx="64068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https://docs.gitlab.com/ee/ci/variables/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155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156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157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158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159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Outlook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3311" y="2063675"/>
            <a:ext cx="8946543" cy="4195483"/>
          </a:xfrm>
          <a:prstGeom prst="rect">
            <a:avLst/>
          </a:prstGeom>
        </p:spPr>
        <p:txBody>
          <a:bodyPr/>
          <a:lstStyle/>
          <a:p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CI/CD</a:t>
            </a:r>
          </a:p>
          <a:p>
            <a:r>
              <a:t>Docker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Docker Compute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講解與實作</a:t>
            </a:r>
          </a:p>
          <a:p>
            <a:r>
              <a:t>Jenkins</a:t>
            </a:r>
          </a:p>
          <a:p>
            <a:r>
              <a:t>GitLab CI</a:t>
            </a:r>
          </a:p>
        </p:txBody>
      </p:sp>
      <p:sp>
        <p:nvSpPr>
          <p:cNvPr id="27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7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標題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Docker</a:t>
            </a:r>
          </a:p>
        </p:txBody>
      </p:sp>
      <p:sp>
        <p:nvSpPr>
          <p:cNvPr id="386" name="文字預留位置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投影片編號預留位置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87" name="日期預留位置 1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</a:p>
        </p:txBody>
      </p:sp>
      <p:sp>
        <p:nvSpPr>
          <p:cNvPr id="39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自動化佈署應用容器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t>Linux kernel namespace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 </a:t>
            </a:r>
            <a:r>
              <a:t>Control Groups (cgroups)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等，來達到建置獨立的環境及控制 </a:t>
            </a:r>
            <a:r>
              <a:t>CPU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Memory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、網路等資源。</a:t>
            </a:r>
          </a:p>
          <a:p>
            <a:pPr marL="705802" lvl="1" indent="-271462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根本原因，</a:t>
            </a:r>
            <a:r>
              <a:t>linux kernel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支援</a:t>
            </a:r>
          </a:p>
          <a:p>
            <a:pPr marL="325754" indent="-325754" defTabSz="434340">
              <a:spcBef>
                <a:spcPts val="900"/>
              </a:spcBef>
              <a:defRPr sz="304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Kubernetes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外還有</a:t>
            </a:r>
            <a:r>
              <a:t>Docker Swam and Apache Mesos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9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92" name="圖片 6" descr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3" y="5419368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標題 1"/>
          <p:cNvSpPr txBox="1">
            <a:spLocks noGrp="1"/>
          </p:cNvSpPr>
          <p:nvPr>
            <p:ph type="title"/>
          </p:nvPr>
        </p:nvSpPr>
        <p:spPr>
          <a:xfrm>
            <a:off x="646111" y="4654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Container </a:t>
            </a:r>
          </a:p>
        </p:txBody>
      </p:sp>
      <p:sp>
        <p:nvSpPr>
          <p:cNvPr id="39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應用層虛擬化</a:t>
            </a:r>
          </a:p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t>Linux kernel 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每個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獨立執行緒</a:t>
            </a:r>
            <a:r>
              <a:t>(process) 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秒級部署</a:t>
            </a:r>
          </a:p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無法橫跨機器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t>linux kernel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層隔離各</a:t>
            </a:r>
            <a:r>
              <a:t>container </a:t>
            </a:r>
          </a:p>
        </p:txBody>
      </p:sp>
      <p:sp>
        <p:nvSpPr>
          <p:cNvPr id="39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9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-1</a:t>
            </a:r>
          </a:p>
        </p:txBody>
      </p:sp>
      <p:sp>
        <p:nvSpPr>
          <p:cNvPr id="405" name="投影片編號預留位置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402" name="內容版面配置區 4" descr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2403930"/>
            <a:ext cx="8947151" cy="3493178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文字方塊 5"/>
          <p:cNvSpPr txBox="1"/>
          <p:nvPr/>
        </p:nvSpPr>
        <p:spPr>
          <a:xfrm>
            <a:off x="1036320" y="6096000"/>
            <a:ext cx="949452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圖片來源：</a:t>
            </a:r>
            <a:r>
              <a:t>https://www.docker.com/what-container</a:t>
            </a:r>
          </a:p>
        </p:txBody>
      </p:sp>
      <p:sp>
        <p:nvSpPr>
          <p:cNvPr id="404" name="日期預留位置 2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vs. Virtual Machine -2</a:t>
            </a:r>
          </a:p>
        </p:txBody>
      </p:sp>
      <p:sp>
        <p:nvSpPr>
          <p:cNvPr id="41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t>Container vs VM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效率</a:t>
            </a: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少了</a:t>
            </a:r>
            <a:r>
              <a:t>Guest OS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 </a:t>
            </a:r>
            <a:r>
              <a:t>Hypervisior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層，啟動時效率較高。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效能</a:t>
            </a: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執行緒都在</a:t>
            </a:r>
            <a:r>
              <a:t>linux kernel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上，效能相差不大。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安全性</a:t>
            </a:r>
          </a:p>
          <a:p>
            <a:pPr marL="1051560" lvl="2" indent="-210311" defTabSz="420623">
              <a:spcBef>
                <a:spcPts val="900"/>
              </a:spcBef>
              <a:defRPr sz="2208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共用</a:t>
            </a:r>
            <a:r>
              <a:t>Linux kernel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，安全性不比</a:t>
            </a:r>
            <a:r>
              <a:t>VM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高</a:t>
            </a:r>
          </a:p>
        </p:txBody>
      </p:sp>
      <p:sp>
        <p:nvSpPr>
          <p:cNvPr id="412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1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Kubernetes</a:t>
            </a:r>
          </a:p>
        </p:txBody>
      </p:sp>
      <p:sp>
        <p:nvSpPr>
          <p:cNvPr id="41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命名規則：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全英文小寫與</a:t>
            </a:r>
            <a:r>
              <a:t>”-”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，勿大寫或其他特殊符號</a:t>
            </a:r>
          </a:p>
          <a:p>
            <a:pPr marL="742950" lvl="1" indent="-285750">
              <a:defRPr sz="2800"/>
            </a:pPr>
            <a:r>
              <a:t>Ex: test-website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縮寫</a:t>
            </a:r>
          </a:p>
          <a:p>
            <a:pPr marL="742950" lvl="1" indent="-285750">
              <a:defRPr sz="2800"/>
            </a:pPr>
            <a:r>
              <a:t>Kubernetes</a:t>
            </a:r>
          </a:p>
          <a:p>
            <a:pPr marL="1143000" lvl="2" indent="-228600">
              <a:defRPr sz="2400"/>
            </a:pPr>
            <a:r>
              <a:t>K8S</a:t>
            </a:r>
          </a:p>
        </p:txBody>
      </p:sp>
      <p:sp>
        <p:nvSpPr>
          <p:cNvPr id="417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1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製作流程</a:t>
            </a:r>
          </a:p>
        </p:txBody>
      </p:sp>
      <p:sp>
        <p:nvSpPr>
          <p:cNvPr id="42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2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23" name="文字方塊 7"/>
          <p:cNvSpPr txBox="1"/>
          <p:nvPr/>
        </p:nvSpPr>
        <p:spPr>
          <a:xfrm>
            <a:off x="45719" y="6248400"/>
            <a:ext cx="12043917" cy="624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Source: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3"/>
              </a:rPr>
              <a:t>https://medium.com/platformer-blog/practical-guide-on-writing-a-dockerfile-for-your-application-89376f88b3b5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-1</a:t>
            </a:r>
          </a:p>
        </p:txBody>
      </p:sp>
      <p:sp>
        <p:nvSpPr>
          <p:cNvPr id="42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t>Docker Images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能建立 </a:t>
            </a:r>
            <a:r>
              <a:t>Docker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，但是 </a:t>
            </a:r>
            <a:r>
              <a:t>docker image file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檔本身為唯讀，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運行時所產生新的資料，會成為新的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並與原始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進行堆疊。</a:t>
            </a:r>
          </a:p>
          <a:p>
            <a:pPr marL="336042" indent="-336042" defTabSz="448055">
              <a:lnSpc>
                <a:spcPct val="90000"/>
              </a:lnSpc>
              <a:spcBef>
                <a:spcPts val="900"/>
              </a:spcBef>
              <a:defRPr sz="3136"/>
            </a:pPr>
            <a:r>
              <a:t>Docker Container</a:t>
            </a:r>
          </a:p>
          <a:p>
            <a:pPr marL="728091" lvl="1" indent="-280035" defTabSz="448055">
              <a:lnSpc>
                <a:spcPct val="90000"/>
              </a:lnSpc>
              <a:spcBef>
                <a:spcPts val="900"/>
              </a:spcBef>
              <a:defRPr sz="27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提供獨立、安全的環境給應用程式執行，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是由 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建立，並可讀可寫，運行在主機上。</a:t>
            </a:r>
          </a:p>
        </p:txBody>
      </p:sp>
      <p:sp>
        <p:nvSpPr>
          <p:cNvPr id="428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27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課程資源</a:t>
            </a: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 code</a:t>
            </a:r>
          </a:p>
          <a:p>
            <a:pPr marL="742950" lvl="1" indent="-285750"/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堆疊</a:t>
            </a:r>
          </a:p>
        </p:txBody>
      </p:sp>
      <p:sp>
        <p:nvSpPr>
          <p:cNvPr id="4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31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98275"/>
            <a:ext cx="8947151" cy="2904486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34" name="文字方塊 7"/>
          <p:cNvSpPr txBox="1"/>
          <p:nvPr/>
        </p:nvSpPr>
        <p:spPr>
          <a:xfrm>
            <a:off x="1264920" y="5892800"/>
            <a:ext cx="8907417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https://blog.51cto.com/wzlinux/2044797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元件</a:t>
            </a:r>
            <a:r>
              <a:t> -2</a:t>
            </a:r>
          </a:p>
        </p:txBody>
      </p:sp>
      <p:sp>
        <p:nvSpPr>
          <p:cNvPr id="43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4032" indent="-264032" defTabSz="352043">
              <a:spcBef>
                <a:spcPts val="700"/>
              </a:spcBef>
              <a:defRPr sz="2464"/>
            </a:pPr>
            <a:r>
              <a:t>Docker Registers 將 Docker images 上傳(push)、下載(pull)到公開(ex: Docker hub)或私有的 Docker Registries (ex: Harbor) 上，與同隊成員或所有人分享。 </a:t>
            </a:r>
          </a:p>
          <a:p>
            <a:pPr marL="264032" indent="-264032" defTabSz="352043">
              <a:spcBef>
                <a:spcPts val="700"/>
              </a:spcBef>
              <a:defRPr sz="2464"/>
            </a:pPr>
            <a:r>
              <a:t>公開的像 Docker Hub 提供了許多官方 release的 images 。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Ubuntu: https://hub.docker.com/_/ubuntu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CentOS: https://hub.docker.com/_/centos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Java openjdk: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https://hub.docker.com/_/openjdk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Python:	https://hub.docker.com/_/python </a:t>
            </a:r>
          </a:p>
          <a:p>
            <a:pPr marL="616076" lvl="1" indent="-264032" defTabSz="352043">
              <a:spcBef>
                <a:spcPts val="700"/>
              </a:spcBef>
              <a:defRPr sz="2464"/>
            </a:pPr>
            <a:r>
              <a:t>Nginx: https://hub.docker.com/_/nginx</a:t>
            </a:r>
          </a:p>
        </p:txBody>
      </p:sp>
      <p:sp>
        <p:nvSpPr>
          <p:cNvPr id="43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43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Windows 10 run Docker?</a:t>
            </a:r>
          </a:p>
        </p:txBody>
      </p:sp>
      <p:sp>
        <p:nvSpPr>
          <p:cNvPr id="44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Only </a:t>
            </a:r>
            <a:r>
              <a:rPr b="1"/>
              <a:t>Windows 10 </a:t>
            </a:r>
            <a:r>
              <a:t>Pro and Enterprise can support.</a:t>
            </a:r>
          </a:p>
        </p:txBody>
      </p:sp>
      <p:sp>
        <p:nvSpPr>
          <p:cNvPr id="44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4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VM1 on you docker development environmets</a:t>
            </a:r>
          </a:p>
        </p:txBody>
      </p:sp>
      <p:sp>
        <p:nvSpPr>
          <p:cNvPr id="44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4320" indent="-274320" defTabSz="365760">
              <a:spcBef>
                <a:spcPts val="800"/>
              </a:spcBef>
              <a:defRPr sz="2560"/>
            </a:pPr>
            <a:r>
              <a:t>git clone 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https://github.com/demoyuw/docker-devops.git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t>sudo chmod 755 -R docker-devops/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t>sudo ~/docker-devops/rancher/ubunu16_install_docker.sh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t>把使用者(demoyuw) 加入docker，重新讀取設定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t>exit; 重新ssh登入 </a:t>
            </a:r>
          </a:p>
          <a:p>
            <a:pPr marL="274320" indent="-274320" defTabSz="365760">
              <a:spcBef>
                <a:spcPts val="800"/>
              </a:spcBef>
              <a:defRPr sz="2560"/>
            </a:pPr>
            <a:r>
              <a:t>驗證 </a:t>
            </a:r>
          </a:p>
          <a:p>
            <a:pPr marL="640080" lvl="1" indent="-274320" defTabSz="365760">
              <a:spcBef>
                <a:spcPts val="800"/>
              </a:spcBef>
              <a:defRPr sz="2560"/>
            </a:pPr>
            <a:r>
              <a:t>docker version</a:t>
            </a:r>
          </a:p>
        </p:txBody>
      </p:sp>
      <p:sp>
        <p:nvSpPr>
          <p:cNvPr id="4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4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-1</a:t>
            </a:r>
          </a:p>
        </p:txBody>
      </p:sp>
      <p:sp>
        <p:nvSpPr>
          <p:cNvPr id="45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4606" indent="-284606" defTabSz="379475">
              <a:lnSpc>
                <a:spcPct val="80000"/>
              </a:lnSpc>
              <a:spcBef>
                <a:spcPts val="800"/>
              </a:spcBef>
              <a:defRPr sz="2241"/>
            </a:pPr>
            <a:r>
              <a:t>FROM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取得官方認證</a:t>
            </a:r>
            <a:r>
              <a:t>docker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t>FROM {{image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t>}}:{{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t>ex: FROM ubuntu:18.04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從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取得私有帳號的</a:t>
            </a:r>
            <a:r>
              <a:t>docker image 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t>FROM {{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帳號</a:t>
            </a:r>
            <a:r>
              <a:t>}}/{{image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  <a:r>
              <a:t>}}:{{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版號</a:t>
            </a:r>
            <a:r>
              <a:t>}}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/>
            </a:pPr>
            <a:r>
              <a:t>ex: FROM demoyuw/nginx:</a:t>
            </a:r>
            <a:r>
              <a:rPr b="1"/>
              <a:t>v0.2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從指定路徑</a:t>
            </a:r>
            <a:r>
              <a:t>image registry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image</a:t>
            </a:r>
          </a:p>
          <a:p>
            <a:pPr marL="948689" lvl="2" indent="-189737" defTabSz="379475">
              <a:lnSpc>
                <a:spcPct val="80000"/>
              </a:lnSpc>
              <a:spcBef>
                <a:spcPts val="800"/>
              </a:spcBef>
              <a:defRPr sz="1660" b="1"/>
            </a:pPr>
            <a:r>
              <a:t>FROM 10.30.1.1/images/python:3.8-alpine3.11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只能一組</a:t>
            </a:r>
          </a:p>
          <a:p>
            <a:pPr marL="616648" lvl="1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Multi-stage</a:t>
            </a:r>
          </a:p>
          <a:p>
            <a:pPr marL="996124" lvl="2" indent="-237172" defTabSz="379475">
              <a:lnSpc>
                <a:spcPct val="80000"/>
              </a:lnSpc>
              <a:spcBef>
                <a:spcPts val="800"/>
              </a:spcBef>
              <a:defRPr sz="190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FROM golang:1.16 AS builder</a:t>
            </a:r>
          </a:p>
        </p:txBody>
      </p:sp>
      <p:sp>
        <p:nvSpPr>
          <p:cNvPr id="45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5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-2</a:t>
            </a:r>
          </a:p>
        </p:txBody>
      </p:sp>
      <p:sp>
        <p:nvSpPr>
          <p:cNvPr id="45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ENV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環境變數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ENV &lt;key&gt;=&lt;value&gt;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可多組</a:t>
            </a:r>
          </a:p>
          <a:p>
            <a:pPr marL="322325" indent="-322325" defTabSz="429768">
              <a:lnSpc>
                <a:spcPct val="90000"/>
              </a:lnSpc>
              <a:spcBef>
                <a:spcPts val="900"/>
              </a:spcBef>
              <a:defRPr sz="3008"/>
            </a:pPr>
            <a:r>
              <a:t>WORKDIR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建立資料夾，並設定預設資料夾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t>WORKDIR /app</a:t>
            </a:r>
          </a:p>
          <a:p>
            <a:pPr marL="698373" lvl="1" indent="-268604" defTabSz="429768">
              <a:lnSpc>
                <a:spcPct val="90000"/>
              </a:lnSpc>
              <a:spcBef>
                <a:spcPts val="900"/>
              </a:spcBef>
              <a:defRPr sz="263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只能一組</a:t>
            </a:r>
          </a:p>
        </p:txBody>
      </p:sp>
      <p:sp>
        <p:nvSpPr>
          <p:cNvPr id="45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5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-3</a:t>
            </a:r>
          </a:p>
        </p:txBody>
      </p:sp>
      <p:sp>
        <p:nvSpPr>
          <p:cNvPr id="46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RUN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 err="1"/>
              <a:t>command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並建立</a:t>
            </a:r>
            <a:r>
              <a:rPr dirty="0" err="1"/>
              <a:t>image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，用於安裝。</a:t>
            </a:r>
            <a:r>
              <a:rPr dirty="0" err="1"/>
              <a:t>Shell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”command”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apt-get install python3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意思為</a:t>
            </a:r>
            <a:r>
              <a:rPr dirty="0"/>
              <a:t> /bin/</a:t>
            </a:r>
            <a:r>
              <a:rPr dirty="0" err="1"/>
              <a:t>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/>
              <a:t>c apt-get install python3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/>
              <a:t>Exec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表示法</a:t>
            </a:r>
            <a:r>
              <a:rPr dirty="0"/>
              <a:t>(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使用指定</a:t>
            </a:r>
            <a:r>
              <a:rPr dirty="0" err="1"/>
              <a:t>shell</a:t>
            </a:r>
            <a:r>
              <a:rPr dirty="0"/>
              <a:t>):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RUN [“command1”, “command2” …] 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178"/>
            </a:pPr>
            <a:r>
              <a:rPr dirty="0"/>
              <a:t>Ex: RUN ["/bin/bash", "-c", "echo </a:t>
            </a:r>
            <a:r>
              <a:rPr dirty="0" err="1"/>
              <a:t>hellow</a:t>
            </a:r>
            <a:r>
              <a:rPr dirty="0"/>
              <a:t> &gt;&gt; </a:t>
            </a:r>
            <a:r>
              <a:rPr dirty="0" err="1"/>
              <a:t>hellow.txt</a:t>
            </a:r>
            <a:r>
              <a:rPr dirty="0"/>
              <a:t>"]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475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可多組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6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6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-4</a:t>
            </a:r>
          </a:p>
        </p:txBody>
      </p:sp>
      <p:sp>
        <p:nvSpPr>
          <p:cNvPr id="46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400"/>
            </a:pPr>
            <a:r>
              <a:t>ADD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add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會複製至指定位置並進行解壓縮</a:t>
            </a:r>
          </a:p>
          <a:p>
            <a:pPr>
              <a:lnSpc>
                <a:spcPct val="80000"/>
              </a:lnSpc>
              <a:defRPr sz="2400"/>
            </a:pPr>
            <a:r>
              <a:t>COPY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檔案從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搬到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{local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端檔案路徑</a:t>
            </a:r>
            <a:r>
              <a:t>} 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內的檔案路徑</a:t>
            </a:r>
            <a:r>
              <a:t>}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t>COPY cirros-0.3.4-x86_64-disk.img /</a:t>
            </a:r>
          </a:p>
          <a:p>
            <a:pPr marL="742950" lvl="1" indent="-285750">
              <a:lnSpc>
                <a:spcPct val="80000"/>
              </a:lnSpc>
              <a:defRPr sz="21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差別</a:t>
            </a:r>
            <a:r>
              <a:t>: copy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只單純進行複製</a:t>
            </a:r>
          </a:p>
        </p:txBody>
      </p:sp>
      <p:sp>
        <p:nvSpPr>
          <p:cNvPr id="46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6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-5</a:t>
            </a:r>
          </a:p>
        </p:txBody>
      </p:sp>
      <p:sp>
        <p:nvSpPr>
          <p:cNvPr id="47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077911" y="2052917"/>
            <a:ext cx="8946543" cy="4195483"/>
          </a:xfrm>
          <a:prstGeom prst="rect">
            <a:avLst/>
          </a:prstGeom>
        </p:spPr>
        <p:txBody>
          <a:bodyPr/>
          <a:lstStyle/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EXPOSE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宣告Docker 對外提供哪些port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EXPOSE &lt;port&gt; [&lt;port&gt;/&lt;protocol&gt;...]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預設為 TCP port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Ex: EXPOSE 80/TCP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Ex: EXPOSE 8000/UDP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可多組</a:t>
            </a:r>
          </a:p>
          <a:p>
            <a:pPr marL="216027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可使用docker command取代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docker run -p {{local端port}}:{{container啟用port}}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docker run -p 80:80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docker run -p 80:80 -p 443:443</a:t>
            </a:r>
          </a:p>
          <a:p>
            <a:pPr marL="504062" lvl="1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docker run -P</a:t>
            </a:r>
          </a:p>
          <a:p>
            <a:pPr marL="792098" lvl="2" indent="-216027" defTabSz="288036">
              <a:lnSpc>
                <a:spcPct val="80000"/>
              </a:lnSpc>
              <a:spcBef>
                <a:spcPts val="600"/>
              </a:spcBef>
              <a:defRPr sz="1827"/>
            </a:pPr>
            <a:r>
              <a:t>隨機指定一個3xxxx port 給EXPOSE  port</a:t>
            </a:r>
          </a:p>
        </p:txBody>
      </p:sp>
      <p:sp>
        <p:nvSpPr>
          <p:cNvPr id="474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47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-6</a:t>
            </a:r>
          </a:p>
        </p:txBody>
      </p:sp>
      <p:sp>
        <p:nvSpPr>
          <p:cNvPr id="47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t>VOLUME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t>local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端建立</a:t>
            </a:r>
            <a:r>
              <a:t>volume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，並接到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 </a:t>
            </a:r>
            <a:r>
              <a:t>/volume1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t>VOLUME [“/volume1”] 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t>VOLUME [“/volume1”, “/volume2” …..] </a:t>
            </a:r>
          </a:p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2755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t>docker command	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t>docker run -v 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資料夾路徑</a:t>
            </a:r>
            <a:r>
              <a:t>}:{Container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內資料夾路徑</a:t>
            </a:r>
            <a:r>
              <a:t>}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t>Ex: 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t>docker run -v $HOME/container1-data:/data</a:t>
            </a:r>
          </a:p>
          <a:p>
            <a:pPr marL="1140142" lvl="2" indent="-271462" defTabSz="434340">
              <a:lnSpc>
                <a:spcPct val="90000"/>
              </a:lnSpc>
              <a:spcBef>
                <a:spcPts val="900"/>
              </a:spcBef>
              <a:defRPr sz="2375"/>
            </a:pPr>
            <a:r>
              <a:t>docker run -v /home/user/container-log:/var/log</a:t>
            </a:r>
          </a:p>
        </p:txBody>
      </p:sp>
      <p:sp>
        <p:nvSpPr>
          <p:cNvPr id="479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78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登入</a:t>
            </a: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-7</a:t>
            </a:r>
          </a:p>
        </p:txBody>
      </p:sp>
      <p:sp>
        <p:nvSpPr>
          <p:cNvPr id="48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700"/>
            </a:pPr>
            <a:r>
              <a:t>ENTRYPOINT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用來進行參數設定，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運行前的前置作業。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會在</a:t>
            </a:r>
            <a:r>
              <a:t>CMD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執行前執行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不可取代</a:t>
            </a:r>
          </a:p>
          <a:p>
            <a:pPr>
              <a:lnSpc>
                <a:spcPct val="80000"/>
              </a:lnSpc>
              <a:defRPr sz="2700"/>
            </a:pPr>
            <a:r>
              <a:t>CMD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一個</a:t>
            </a:r>
            <a:r>
              <a:t>Docker file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只能有一個</a:t>
            </a:r>
          </a:p>
          <a:p>
            <a:pPr marL="742950" lvl="1" indent="-285750">
              <a:lnSpc>
                <a:spcPct val="80000"/>
              </a:lnSpc>
              <a:defRPr sz="2300"/>
            </a:pP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啟動時執行，並且可經由</a:t>
            </a:r>
            <a:r>
              <a:t>docker run command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置換參數</a:t>
            </a:r>
          </a:p>
          <a:p>
            <a:pPr marL="742950" lvl="1" indent="-285750">
              <a:lnSpc>
                <a:spcPct val="80000"/>
              </a:lnSpc>
              <a:defRPr sz="2300">
                <a:solidFill>
                  <a:srgbClr val="FF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可取代</a:t>
            </a:r>
          </a:p>
        </p:txBody>
      </p:sp>
      <p:sp>
        <p:nvSpPr>
          <p:cNvPr id="48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8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Dockerfile Keyword -8</a:t>
            </a:r>
          </a:p>
        </p:txBody>
      </p:sp>
      <p:sp>
        <p:nvSpPr>
          <p:cNvPr id="48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ENTRYPOINT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CMD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組合成</a:t>
            </a:r>
            <a:r>
              <a:t>Docker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執行時</a:t>
            </a:r>
            <a:r>
              <a:t>Command</a:t>
            </a:r>
          </a:p>
          <a:p>
            <a:pPr marL="742950" lvl="1" indent="-285750">
              <a:defRPr sz="2800"/>
            </a:pPr>
            <a:r>
              <a:t>ENTRYPOINT [”/bin/bash”]</a:t>
            </a:r>
          </a:p>
          <a:p>
            <a:pPr marL="742950" lvl="1" indent="-285750">
              <a:defRPr sz="2800"/>
            </a:pPr>
            <a:r>
              <a:t>CMD [sh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1 ]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組合後</a:t>
            </a:r>
          </a:p>
          <a:p>
            <a:pPr marL="1143000" lvl="2" indent="-228600">
              <a:defRPr sz="2400"/>
            </a:pPr>
            <a:r>
              <a:t>ENTRYPOINT + CMD</a:t>
            </a:r>
          </a:p>
          <a:p>
            <a:pPr marL="1143000" lvl="2" indent="-228600">
              <a:defRPr sz="2400"/>
            </a:pPr>
            <a:r>
              <a:t>/bin/bash sh execute.sh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</a:t>
            </a:r>
            <a:r>
              <a:t> </a:t>
            </a:r>
          </a:p>
        </p:txBody>
      </p:sp>
      <p:sp>
        <p:nvSpPr>
          <p:cNvPr id="48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8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Flask API Dockerfile</a:t>
            </a:r>
          </a:p>
        </p:txBody>
      </p:sp>
      <p:sp>
        <p:nvSpPr>
          <p:cNvPr id="49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t>FROM python:3</a:t>
            </a:r>
          </a:p>
          <a:p>
            <a:pPr marL="0" indent="0">
              <a:buSzTx/>
              <a:buFont typeface="Wingdings 3"/>
              <a:buNone/>
            </a:pPr>
            <a:r>
              <a:t>LABEL version="0.1"</a:t>
            </a:r>
          </a:p>
          <a:p>
            <a:pPr marL="0" indent="0">
              <a:buSzTx/>
              <a:buFont typeface="Wingdings 3"/>
              <a:buNone/>
            </a:pPr>
            <a:r>
              <a:t>WORKDIR /usr/src/app</a:t>
            </a:r>
          </a:p>
          <a:p>
            <a:pPr marL="0" indent="0">
              <a:buSzTx/>
              <a:buFont typeface="Wingdings 3"/>
              <a:buNone/>
            </a:pPr>
            <a:r>
              <a:t>COPY . .</a:t>
            </a:r>
          </a:p>
          <a:p>
            <a:pPr marL="0" indent="0">
              <a:buSzTx/>
              <a:buFont typeface="Wingdings 3"/>
              <a:buNone/>
            </a:pPr>
            <a:r>
              <a:t>RUN pip install --no-cache-dir -r ./requirements.txt </a:t>
            </a:r>
          </a:p>
          <a:p>
            <a:pPr marL="0" indent="0">
              <a:buSzTx/>
              <a:buFont typeface="Wingdings 3"/>
              <a:buNone/>
            </a:pPr>
            <a:r>
              <a:t>CMD [ "python", "api.py"]</a:t>
            </a:r>
          </a:p>
        </p:txBody>
      </p:sp>
      <p:sp>
        <p:nvSpPr>
          <p:cNvPr id="49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9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495" name="文字方塊 7"/>
          <p:cNvSpPr txBox="1"/>
          <p:nvPr/>
        </p:nvSpPr>
        <p:spPr>
          <a:xfrm>
            <a:off x="1149031" y="1327093"/>
            <a:ext cx="86722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dockerfile/flask-api/Dockerfile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Dockerfile</a:t>
            </a:r>
          </a:p>
        </p:txBody>
      </p:sp>
      <p:sp>
        <p:nvSpPr>
          <p:cNvPr id="4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java</a:t>
            </a:r>
          </a:p>
          <a:p>
            <a:r>
              <a:t>RUN cd /</a:t>
            </a:r>
          </a:p>
          <a:p>
            <a:r>
              <a:t>ADD apache-tomcat-7.0.82.tar.gz .</a:t>
            </a:r>
          </a:p>
          <a:p>
            <a:r>
              <a:t>CMD ["/apache-tomcat-7.0.82/bin/catalina.sh", "run"]</a:t>
            </a:r>
          </a:p>
        </p:txBody>
      </p:sp>
      <p:sp>
        <p:nvSpPr>
          <p:cNvPr id="5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4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501" name="文字方塊 6"/>
          <p:cNvSpPr txBox="1"/>
          <p:nvPr/>
        </p:nvSpPr>
        <p:spPr>
          <a:xfrm>
            <a:off x="1149031" y="1327093"/>
            <a:ext cx="86722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dockerfile/tomcat/Dockerfile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Java-tomcat build and run </a:t>
            </a:r>
          </a:p>
        </p:txBody>
      </p:sp>
      <p:sp>
        <p:nvSpPr>
          <p:cNvPr id="50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build . --tag </a:t>
            </a:r>
            <a:r>
              <a:rPr dirty="0" err="1"/>
              <a:t>demoyuw</a:t>
            </a:r>
            <a:r>
              <a:rPr dirty="0"/>
              <a:t>/java-tomcat </a:t>
            </a:r>
          </a:p>
          <a:p>
            <a:r>
              <a:rPr dirty="0"/>
              <a:t>docker run -v /home/</a:t>
            </a:r>
            <a:r>
              <a:rPr dirty="0" err="1"/>
              <a:t>demoyuw</a:t>
            </a:r>
            <a:r>
              <a:rPr dirty="0"/>
              <a:t>/docker-</a:t>
            </a:r>
            <a:r>
              <a:rPr dirty="0" err="1"/>
              <a:t>devops</a:t>
            </a:r>
            <a:r>
              <a:rPr dirty="0"/>
              <a:t>/</a:t>
            </a:r>
            <a:r>
              <a:rPr dirty="0" err="1"/>
              <a:t>dockerfile</a:t>
            </a:r>
            <a:r>
              <a:rPr dirty="0"/>
              <a:t>/tomcat/war:/apache-tomcat-7.0.82/</a:t>
            </a:r>
            <a:r>
              <a:rPr dirty="0" err="1"/>
              <a:t>webapps</a:t>
            </a:r>
            <a:r>
              <a:rPr dirty="0"/>
              <a:t> -p 80:8080 -</a:t>
            </a:r>
            <a:r>
              <a:rPr dirty="0" err="1"/>
              <a:t>itd</a:t>
            </a:r>
            <a:r>
              <a:rPr dirty="0"/>
              <a:t> --name java-tomcat </a:t>
            </a:r>
            <a:r>
              <a:rPr dirty="0" err="1"/>
              <a:t>demoyuw</a:t>
            </a:r>
            <a:r>
              <a:rPr dirty="0"/>
              <a:t>/java-tomcat</a:t>
            </a:r>
          </a:p>
          <a:p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http://{VM1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2"/>
              </a:rPr>
              <a:t>外部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IP}/jenkins/</a:t>
            </a:r>
          </a:p>
        </p:txBody>
      </p:sp>
      <p:sp>
        <p:nvSpPr>
          <p:cNvPr id="5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Dockerfile Multi-stage (docker 17.05以後版本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Dockerfile Multi-stage (docker 17.05以後版本)</a:t>
            </a:r>
          </a:p>
        </p:txBody>
      </p:sp>
      <p:sp>
        <p:nvSpPr>
          <p:cNvPr id="509" name="一個docker file 可以執行多個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一個docker file 可以執行多個stage</a:t>
            </a:r>
          </a:p>
          <a:p>
            <a:r>
              <a:t>stage可以Copy其他stage 或 image裡的檔案</a:t>
            </a:r>
          </a:p>
        </p:txBody>
      </p:sp>
      <p:sp>
        <p:nvSpPr>
          <p:cNvPr id="5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自己build Dockerfile: Java Spring with grad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3989"/>
            </a:lvl1pPr>
          </a:lstStyle>
          <a:p>
            <a:r>
              <a:t>自己build Dockerfile: Java Spring with gradle</a:t>
            </a:r>
          </a:p>
        </p:txBody>
      </p:sp>
      <p:sp>
        <p:nvSpPr>
          <p:cNvPr id="513" name="FROM gradle:jdk8 as build-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3172" indent="-233172" defTabSz="310895">
              <a:spcBef>
                <a:spcPts val="600"/>
              </a:spcBef>
              <a:defRPr sz="2176"/>
            </a:pPr>
            <a:r>
              <a:t>FROM gradle:jdk8 as build-stage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--chown=gradle:gradle .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WORKDIR /home/gradle/src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gradle build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endParaRPr/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FROM openjdk:8-jdk-alpine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RUN ls -al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COPY --from=build-stage /home/gradle/src/build/libs/\*.jar app.jar</a:t>
            </a:r>
          </a:p>
          <a:p>
            <a:pPr marL="233172" indent="-233172" defTabSz="310895">
              <a:spcBef>
                <a:spcPts val="600"/>
              </a:spcBef>
              <a:defRPr sz="2176"/>
            </a:pPr>
            <a:r>
              <a:t>ENTRYPOINT ["java","-jar","/app.jar"]</a:t>
            </a:r>
          </a:p>
        </p:txBody>
      </p:sp>
      <p:sp>
        <p:nvSpPr>
          <p:cNvPr id="5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自己build Dockerfile: Vue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自己build Dockerfile: VueJS</a:t>
            </a:r>
          </a:p>
        </p:txBody>
      </p:sp>
      <p:sp>
        <p:nvSpPr>
          <p:cNvPr id="517" name="# build st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8307" indent="-178307" defTabSz="237743">
              <a:spcBef>
                <a:spcPts val="500"/>
              </a:spcBef>
              <a:defRPr sz="1664"/>
            </a:pPr>
            <a:r>
              <a:t># build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node:lts-alpine as build-stage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WORKDIR /app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package*.json ./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install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. .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RUN npm run build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endParaRPr/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# production 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FROM nginx:stable-alpine as production-stage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COPY --from=build-stage /app/dist /usr/share/nginx/html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EXPOSE 80</a:t>
            </a:r>
          </a:p>
          <a:p>
            <a:pPr marL="178307" indent="-178307" defTabSz="237743">
              <a:spcBef>
                <a:spcPts val="500"/>
              </a:spcBef>
              <a:defRPr sz="1664"/>
            </a:pPr>
            <a:r>
              <a:t>CMD ["nginx", "-g", "daemon off;"]</a:t>
            </a:r>
          </a:p>
        </p:txBody>
      </p:sp>
      <p:sp>
        <p:nvSpPr>
          <p:cNvPr id="51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自己</a:t>
            </a:r>
            <a:r>
              <a:t>build: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t>image</a:t>
            </a:r>
          </a:p>
        </p:txBody>
      </p:sp>
      <p:sp>
        <p:nvSpPr>
          <p:cNvPr id="5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</a:t>
            </a:r>
            <a:r>
              <a:rPr dirty="0" err="1"/>
              <a:t>docker</a:t>
            </a:r>
            <a:r>
              <a:rPr dirty="0"/>
              <a:t> file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這層，執行</a:t>
            </a:r>
            <a:r>
              <a:rPr dirty="0" err="1"/>
              <a:t>build</a:t>
            </a:r>
            <a:endParaRPr dirty="0"/>
          </a:p>
          <a:p>
            <a:pPr marL="742950" lvl="1" indent="-285750">
              <a:defRPr sz="2800"/>
            </a:pPr>
            <a:r>
              <a:rPr dirty="0"/>
              <a:t>docker build . --tag </a:t>
            </a:r>
            <a:r>
              <a:rPr dirty="0" err="1"/>
              <a:t>demoyuw</a:t>
            </a:r>
            <a:r>
              <a:rPr dirty="0"/>
              <a:t>/nginx:v0.1</a:t>
            </a: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rPr dirty="0" err="1"/>
              <a:t>docker</a:t>
            </a:r>
            <a:r>
              <a:rPr dirty="0"/>
              <a:t> image</a:t>
            </a:r>
          </a:p>
          <a:p>
            <a:pPr marL="742950" lvl="1" indent="-285750">
              <a:defRPr sz="2800"/>
            </a:pPr>
            <a:r>
              <a:rPr dirty="0"/>
              <a:t>docker image ls </a:t>
            </a:r>
            <a:r>
              <a:rPr lang="en-US" altLang="zh-TW" dirty="0"/>
              <a:t>-</a:t>
            </a:r>
            <a:r>
              <a:rPr dirty="0"/>
              <a:t>a</a:t>
            </a:r>
          </a:p>
        </p:txBody>
      </p:sp>
      <p:sp>
        <p:nvSpPr>
          <p:cNvPr id="525" name="投影片編號預留位置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522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4554"/>
            <a:ext cx="6644641" cy="188344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-1</a:t>
            </a:r>
          </a:p>
        </p:txBody>
      </p:sp>
      <p:sp>
        <p:nvSpPr>
          <p:cNvPr id="52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更新</a:t>
            </a:r>
            <a:r>
              <a:t>image tag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tag {image_id} demoyuw/nginx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刪除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{image_id}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rmi {repository:tag}  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匯出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save -o {output_file.tgz} {docker_image_id}</a:t>
            </a:r>
          </a:p>
          <a:p>
            <a:pPr marL="305180" indent="-305180" defTabSz="406908">
              <a:lnSpc>
                <a:spcPct val="90000"/>
              </a:lnSpc>
              <a:spcBef>
                <a:spcPts val="800"/>
              </a:spcBef>
              <a:defRPr sz="258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匯入</a:t>
            </a:r>
          </a:p>
          <a:p>
            <a:pPr marL="661225" lvl="1" indent="-254317" defTabSz="406908">
              <a:lnSpc>
                <a:spcPct val="90000"/>
              </a:lnSpc>
              <a:spcBef>
                <a:spcPts val="800"/>
              </a:spcBef>
              <a:defRPr sz="2225"/>
            </a:pPr>
            <a:r>
              <a:t>docker load -i  backendscheduler.tgz</a:t>
            </a:r>
          </a:p>
        </p:txBody>
      </p:sp>
      <p:sp>
        <p:nvSpPr>
          <p:cNvPr id="53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52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-3</a:t>
            </a:r>
          </a:p>
        </p:txBody>
      </p:sp>
      <p:sp>
        <p:nvSpPr>
          <p:cNvPr id="53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90000"/>
              </a:lnSpc>
              <a:spcBef>
                <a:spcPts val="900"/>
              </a:spcBef>
              <a:defRPr sz="3040"/>
            </a:pPr>
            <a:r>
              <a:t>Docker Hub (Docker Registries)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GitHub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https://hub.docker.com/</a:t>
            </a:r>
          </a:p>
          <a:p>
            <a:pPr marL="705802" lvl="1" indent="-271462" defTabSz="434340">
              <a:lnSpc>
                <a:spcPct val="90000"/>
              </a:lnSpc>
              <a:spcBef>
                <a:spcPts val="900"/>
              </a:spcBef>
              <a:defRPr sz="266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可下載與上傳的</a:t>
            </a:r>
            <a:r>
              <a:t>Container image.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ubuntu:16.04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選用</a:t>
            </a:r>
            <a:r>
              <a:t>ubuntu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官方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，並且指定</a:t>
            </a:r>
            <a:r>
              <a:t>ubuntu16.04 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不指定系統自動安裝</a:t>
            </a:r>
            <a:r>
              <a:t>Lastest</a:t>
            </a:r>
          </a:p>
          <a:p>
            <a:pPr marL="1085850" lvl="2" indent="-217170" defTabSz="434340">
              <a:lnSpc>
                <a:spcPct val="90000"/>
              </a:lnSpc>
              <a:spcBef>
                <a:spcPts val="900"/>
              </a:spcBef>
              <a:defRPr sz="2280"/>
            </a:pPr>
            <a:r>
              <a:t>Ex: FROM demoyuw/nginx:v1.0.0</a:t>
            </a:r>
          </a:p>
          <a:p>
            <a:pPr marL="1520189" lvl="3" indent="-217170" defTabSz="434340">
              <a:lnSpc>
                <a:spcPct val="90000"/>
              </a:lnSpc>
              <a:spcBef>
                <a:spcPts val="900"/>
              </a:spcBef>
              <a:defRPr sz="19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取得特定賬號</a:t>
            </a:r>
            <a:r>
              <a:t>demoyuw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上傳的</a:t>
            </a:r>
            <a:r>
              <a:t>nginx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，並指定使用</a:t>
            </a:r>
            <a:r>
              <a:t>v1.0.0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版</a:t>
            </a:r>
          </a:p>
        </p:txBody>
      </p:sp>
      <p:sp>
        <p:nvSpPr>
          <p:cNvPr id="53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53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-4</a:t>
            </a:r>
          </a:p>
        </p:txBody>
      </p:sp>
      <p:sp>
        <p:nvSpPr>
          <p:cNvPr id="5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login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登入docker hub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登入指定路徑docker registry</a:t>
            </a:r>
          </a:p>
          <a:p>
            <a:pPr marL="817244" lvl="2" indent="-222884" defTabSz="297179">
              <a:spcBef>
                <a:spcPts val="600"/>
              </a:spcBef>
              <a:defRPr sz="2080"/>
            </a:pPr>
            <a:r>
              <a:t>ex: docker login 10.30.1.1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logout</a:t>
            </a:r>
          </a:p>
          <a:p>
            <a:pPr marL="520064" lvl="1" indent="-222884" defTabSz="297179">
              <a:spcBef>
                <a:spcPts val="600"/>
              </a:spcBef>
              <a:defRPr sz="2080"/>
            </a:pPr>
            <a:r>
              <a:t>登出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push demoyuw/nginx:v1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 </a:t>
            </a:r>
          </a:p>
          <a:p>
            <a:pPr marL="222884" indent="-222884" defTabSz="297179">
              <a:spcBef>
                <a:spcPts val="600"/>
              </a:spcBef>
              <a:defRPr sz="2080"/>
            </a:pPr>
            <a:r>
              <a:t>docker pull demoyuw/nginx</a:t>
            </a:r>
          </a:p>
          <a:p>
            <a:pPr marL="482917" lvl="1" indent="-185737" defTabSz="297179">
              <a:spcBef>
                <a:spcPts val="600"/>
              </a:spcBef>
              <a:defRPr sz="1819"/>
            </a:pP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下載</a:t>
            </a:r>
          </a:p>
        </p:txBody>
      </p:sp>
      <p:sp>
        <p:nvSpPr>
          <p:cNvPr id="540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539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-1</a:t>
            </a:r>
          </a:p>
        </p:txBody>
      </p:sp>
      <p:sp>
        <p:nvSpPr>
          <p:cNvPr id="54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9184" indent="-329184" defTabSz="438911">
              <a:spcBef>
                <a:spcPts val="900"/>
              </a:spcBef>
              <a:defRPr sz="30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列表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docker </a:t>
            </a:r>
            <a:r>
              <a:rPr dirty="0" err="1"/>
              <a:t>ps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/>
              <a:t>a</a:t>
            </a:r>
          </a:p>
          <a:p>
            <a:pPr marL="329184" indent="-329184" defTabSz="438911">
              <a:spcBef>
                <a:spcPts val="900"/>
              </a:spcBef>
              <a:defRPr sz="3072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-v {{</a:t>
            </a:r>
            <a:r>
              <a:rPr dirty="0" err="1"/>
              <a:t>本地端路徑</a:t>
            </a:r>
            <a:r>
              <a:rPr dirty="0"/>
              <a:t>}}:{{container </a:t>
            </a:r>
            <a:r>
              <a:rPr dirty="0" err="1"/>
              <a:t>路徑</a:t>
            </a:r>
            <a:r>
              <a:rPr dirty="0"/>
              <a:t>}} -p {{</a:t>
            </a:r>
            <a:r>
              <a:rPr dirty="0" err="1"/>
              <a:t>本地端port</a:t>
            </a:r>
            <a:r>
              <a:rPr dirty="0"/>
              <a:t>}}:{{container port}} --name {</a:t>
            </a:r>
            <a:r>
              <a:rPr dirty="0" err="1"/>
              <a:t>process_name</a:t>
            </a:r>
            <a:r>
              <a:rPr dirty="0"/>
              <a:t>} {</a:t>
            </a:r>
            <a:r>
              <a:rPr dirty="0" err="1"/>
              <a:t>image_name:version</a:t>
            </a:r>
            <a:r>
              <a:rPr dirty="0"/>
              <a:t>} </a:t>
            </a:r>
          </a:p>
          <a:p>
            <a:pPr marL="713231" lvl="1" indent="-274320" defTabSz="438911">
              <a:spcBef>
                <a:spcPts val="900"/>
              </a:spcBef>
              <a:defRPr sz="2688"/>
            </a:pPr>
            <a:r>
              <a:rPr dirty="0"/>
              <a:t>Ex: docker run -</a:t>
            </a:r>
            <a:r>
              <a:rPr dirty="0" err="1"/>
              <a:t>itd</a:t>
            </a:r>
            <a:r>
              <a:rPr dirty="0"/>
              <a:t> -p 80:80 -v /opt:/opt --name </a:t>
            </a:r>
            <a:r>
              <a:rPr dirty="0" err="1"/>
              <a:t>nginx</a:t>
            </a:r>
            <a:r>
              <a:rPr dirty="0"/>
              <a:t>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nginx</a:t>
            </a:r>
            <a:endParaRPr dirty="0"/>
          </a:p>
        </p:txBody>
      </p:sp>
      <p:sp>
        <p:nvSpPr>
          <p:cNvPr id="54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54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參數介紹</a:t>
            </a:r>
          </a:p>
        </p:txBody>
      </p:sp>
      <p:sp>
        <p:nvSpPr>
          <p:cNvPr id="5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</a:t>
            </a:r>
            <a:r>
              <a:rPr dirty="0" err="1"/>
              <a:t>i</a:t>
            </a:r>
            <a:r>
              <a:rPr dirty="0"/>
              <a:t> (–interactive)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Keep STDIN open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維持標準輸入</a:t>
            </a:r>
            <a:r>
              <a:rPr dirty="0" err="1"/>
              <a:t>open</a:t>
            </a:r>
            <a:endParaRPr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-t (–</a:t>
            </a:r>
            <a:r>
              <a:rPr dirty="0" err="1"/>
              <a:t>tty</a:t>
            </a:r>
            <a:r>
              <a:rPr dirty="0"/>
              <a:t>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Allocate a pseudo-TTY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为容器分配一个虛擬終端機，才能執行給後續執行</a:t>
            </a:r>
            <a:r>
              <a:rPr dirty="0" err="1"/>
              <a:t>shell</a:t>
            </a:r>
            <a:r>
              <a:rPr dirty="0"/>
              <a:t>(ex: /bin/bash or /bin/</a:t>
            </a:r>
            <a:r>
              <a:rPr dirty="0" err="1"/>
              <a:t>sh</a:t>
            </a:r>
            <a:r>
              <a:rPr dirty="0"/>
              <a:t>)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277"/>
            </a:pPr>
            <a:r>
              <a:rPr dirty="0"/>
              <a:t>-d (–detach)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/>
              <a:t>Run container in background</a:t>
            </a:r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1979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在背景裡執行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5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process -2</a:t>
            </a:r>
          </a:p>
        </p:txBody>
      </p:sp>
      <p:sp>
        <p:nvSpPr>
          <p:cNvPr id="5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3745" indent="-253745" defTabSz="338327">
              <a:spcBef>
                <a:spcPts val="700"/>
              </a:spcBef>
              <a:defRPr sz="2368"/>
            </a:pPr>
            <a:r>
              <a:t>停止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stop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啟動 container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start {container_name}</a:t>
            </a:r>
          </a:p>
          <a:p>
            <a:pPr marL="253745" indent="-253745" defTabSz="338327">
              <a:spcBef>
                <a:spcPts val="700"/>
              </a:spcBef>
              <a:defRPr sz="2368"/>
            </a:pPr>
            <a:r>
              <a:t>刪除process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{container_id}</a:t>
            </a:r>
          </a:p>
          <a:p>
            <a:pPr marL="592073" lvl="1" indent="-253745" defTabSz="338327">
              <a:spcBef>
                <a:spcPts val="700"/>
              </a:spcBef>
              <a:defRPr sz="2368"/>
            </a:pPr>
            <a:r>
              <a:t>docker rm {container_name}</a:t>
            </a:r>
          </a:p>
        </p:txBody>
      </p:sp>
      <p:sp>
        <p:nvSpPr>
          <p:cNvPr id="5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5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-2</a:t>
            </a:r>
          </a:p>
        </p:txBody>
      </p:sp>
      <p:sp>
        <p:nvSpPr>
          <p:cNvPr id="55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停止所有正在執行的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stop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</a:t>
            </a:r>
          </a:p>
          <a:p>
            <a:pPr marL="742950" lvl="1" indent="-285750">
              <a:defRPr sz="2800"/>
            </a:pPr>
            <a:r>
              <a:t>docker rm $(docker ps -a -q)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刪除所有</a:t>
            </a:r>
            <a:r>
              <a:t>Container image</a:t>
            </a:r>
          </a:p>
          <a:p>
            <a:pPr marL="742950" lvl="1" indent="-285750">
              <a:defRPr sz="2800"/>
            </a:pPr>
            <a:r>
              <a:t>docker rmi $(docker images -q)</a:t>
            </a:r>
          </a:p>
        </p:txBody>
      </p:sp>
      <p:sp>
        <p:nvSpPr>
          <p:cNvPr id="5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5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process –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63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1104292" y="1853247"/>
            <a:ext cx="8946543" cy="419548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內執行</a:t>
            </a:r>
            <a:r>
              <a:t>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類似</a:t>
            </a:r>
            <a:r>
              <a:t> ssh)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t>docker exec -it {container_name} /bin/bash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t>docker exec -it {container_name} ls /</a:t>
            </a:r>
          </a:p>
          <a:p>
            <a:pPr marL="1040130" lvl="2" indent="-208026" defTabSz="416052">
              <a:lnSpc>
                <a:spcPct val="80000"/>
              </a:lnSpc>
              <a:spcBef>
                <a:spcPts val="900"/>
              </a:spcBef>
              <a:defRPr sz="2002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幫你至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t> 'ls /'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，並回傳結果</a:t>
            </a:r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t>Container detail(container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設定檔，不論container是否up, exited</a:t>
            </a:r>
            <a:r>
              <a:t>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t>docker inspect {container_name}</a:t>
            </a:r>
          </a:p>
          <a:p>
            <a:pPr marL="312039" indent="-312039" defTabSz="416052">
              <a:lnSpc>
                <a:spcPct val="80000"/>
              </a:lnSpc>
              <a:spcBef>
                <a:spcPts val="900"/>
              </a:spcBef>
              <a:defRPr sz="2639"/>
            </a:pPr>
            <a:r>
              <a:t>Logs 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顯示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內的</a:t>
            </a:r>
            <a:r>
              <a:t>stdout, stderr)</a:t>
            </a:r>
          </a:p>
          <a:p>
            <a:pPr marL="676084" lvl="1" indent="-260032" defTabSz="416052">
              <a:lnSpc>
                <a:spcPct val="80000"/>
              </a:lnSpc>
              <a:spcBef>
                <a:spcPts val="900"/>
              </a:spcBef>
              <a:defRPr sz="2275"/>
            </a:pPr>
            <a:r>
              <a:t>Docker logs {container_name}</a:t>
            </a:r>
          </a:p>
        </p:txBody>
      </p:sp>
      <p:sp>
        <p:nvSpPr>
          <p:cNvPr id="565" name="投影片編號預留位置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564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network - None</a:t>
            </a:r>
          </a:p>
        </p:txBody>
      </p:sp>
      <p:sp>
        <p:nvSpPr>
          <p:cNvPr id="56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None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--net=none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--net=none -p 80:80 --name ubuntu16-none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5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7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2" y="4628364"/>
            <a:ext cx="10767934" cy="222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1</a:t>
            </a:r>
          </a:p>
        </p:txBody>
      </p:sp>
      <p:sp>
        <p:nvSpPr>
          <p:cNvPr id="57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Container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--net=container:{container name}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--net=container:ubuntu16 --name ubuntu16-container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57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57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Container 2</a:t>
            </a:r>
          </a:p>
        </p:txBody>
      </p:sp>
      <p:sp>
        <p:nvSpPr>
          <p:cNvPr id="5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579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" y="1553102"/>
            <a:ext cx="8487169" cy="2789322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582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9" cy="251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-1</a:t>
            </a:r>
          </a:p>
        </p:txBody>
      </p:sp>
      <p:sp>
        <p:nvSpPr>
          <p:cNvPr id="585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Host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 --net=host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-</a:t>
            </a:r>
            <a:r>
              <a:rPr dirty="0" err="1"/>
              <a:t>itd</a:t>
            </a:r>
            <a:r>
              <a:rPr dirty="0"/>
              <a:t> --net=host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  <a:p>
            <a:pPr marL="742950" lvl="1" indent="-285750">
              <a:defRPr sz="28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網路設定與</a:t>
            </a:r>
            <a:r>
              <a:rPr dirty="0" err="1"/>
              <a:t>node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8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58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Host -2</a:t>
            </a:r>
          </a:p>
        </p:txBody>
      </p:sp>
      <p:sp>
        <p:nvSpPr>
          <p:cNvPr id="590" name="文字版面配置區 7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host network</a:t>
            </a:r>
          </a:p>
        </p:txBody>
      </p:sp>
      <p:sp>
        <p:nvSpPr>
          <p:cNvPr id="592" name="文字版面配置區 9"/>
          <p:cNvSpPr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>
              <a:buClrTx/>
              <a:buSzTx/>
              <a:buNone/>
              <a:defRPr sz="2400">
                <a:solidFill>
                  <a:srgbClr val="8AD0D6"/>
                </a:solidFill>
              </a:defRPr>
            </a:lvl1pPr>
          </a:lstStyle>
          <a:p>
            <a:r>
              <a:t>Node network</a:t>
            </a:r>
          </a:p>
        </p:txBody>
      </p:sp>
      <p:sp>
        <p:nvSpPr>
          <p:cNvPr id="5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591" name="內容版面配置區 11" descr="內容版面配置區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內容版面配置區 12" descr="內容版面配置區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3" y="2822785"/>
            <a:ext cx="5653102" cy="2556724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network – Bridge(default)</a:t>
            </a:r>
          </a:p>
        </p:txBody>
      </p:sp>
      <p:sp>
        <p:nvSpPr>
          <p:cNvPr id="59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Bridge network</a:t>
            </a:r>
          </a:p>
          <a:p>
            <a:pPr marL="742950" lvl="1" indent="-285750">
              <a:defRPr sz="28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/>
              <a:t>it</a:t>
            </a:r>
          </a:p>
          <a:p>
            <a:pPr marL="742950" lvl="1" indent="-285750">
              <a:defRPr sz="2800"/>
            </a:pPr>
            <a:r>
              <a:rPr dirty="0"/>
              <a:t>Ex:</a:t>
            </a:r>
          </a:p>
          <a:p>
            <a:pPr marL="1143000" lvl="2" indent="-228600">
              <a:defRPr sz="2400"/>
            </a:pPr>
            <a:r>
              <a:rPr dirty="0"/>
              <a:t>docker run </a:t>
            </a:r>
            <a:r>
              <a:rPr lang="en-US" altLang="zh-TW" dirty="0"/>
              <a:t>-</a:t>
            </a:r>
            <a:r>
              <a:rPr dirty="0" err="1"/>
              <a:t>itd</a:t>
            </a:r>
            <a:r>
              <a:rPr dirty="0"/>
              <a:t> --name ubuntu16-host </a:t>
            </a:r>
            <a:r>
              <a:rPr dirty="0" err="1"/>
              <a:t>demoyuw</a:t>
            </a:r>
            <a:r>
              <a:rPr dirty="0"/>
              <a:t>/ubuntu16</a:t>
            </a:r>
          </a:p>
        </p:txBody>
      </p:sp>
      <p:sp>
        <p:nvSpPr>
          <p:cNvPr id="6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5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4. Docker Compose</a:t>
            </a:r>
          </a:p>
        </p:txBody>
      </p:sp>
      <p:sp>
        <p:nvSpPr>
          <p:cNvPr id="603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6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</a:t>
            </a:r>
          </a:p>
        </p:txBody>
      </p:sp>
      <p:sp>
        <p:nvSpPr>
          <p:cNvPr id="60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描述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間的相依性應用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使用</a:t>
            </a:r>
            <a:r>
              <a:t>Yaml file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紀錄</a:t>
            </a:r>
            <a:r>
              <a:t>docker run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相關參數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會建置虛擬網路，並內建</a:t>
            </a:r>
            <a:r>
              <a:t>dns server</a:t>
            </a:r>
          </a:p>
          <a:p>
            <a:r>
              <a:t>Install</a:t>
            </a:r>
          </a:p>
          <a:p>
            <a:pPr marL="742950" lvl="1" indent="-285750">
              <a:defRPr sz="2800"/>
            </a:pPr>
            <a:r>
              <a:t>sudo apt install docker-ce-cli -y</a:t>
            </a:r>
          </a:p>
          <a:p>
            <a:pPr marL="742950" lvl="1" indent="-285750">
              <a:defRPr sz="2800"/>
            </a:pPr>
            <a:r>
              <a:t>sudo apt install docker-compose -y</a:t>
            </a:r>
          </a:p>
        </p:txBody>
      </p:sp>
      <p:sp>
        <p:nvSpPr>
          <p:cNvPr id="61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6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6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614" name="圖片 8" descr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6"/>
            <a:ext cx="6539346" cy="6847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Web</a:t>
            </a:r>
          </a:p>
        </p:txBody>
      </p:sp>
      <p:sp>
        <p:nvSpPr>
          <p:cNvPr id="61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web: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container_name: nginx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build: ./dockerfile/nginx/.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volumes:</a:t>
            </a:r>
          </a:p>
          <a:p>
            <a:pPr marL="0" lvl="1" indent="457200">
              <a:lnSpc>
                <a:spcPct val="90000"/>
              </a:lnSpc>
              <a:buSzTx/>
              <a:buFont typeface="Wingdings 3"/>
              <a:buNone/>
              <a:defRPr sz="2500"/>
            </a:pPr>
            <a:r>
              <a:t>  - ./dockerfile/nginx/web:/usr/share/nginx/html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"80:80"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  <a:defRPr sz="2900"/>
            </a:pPr>
            <a:r>
              <a:t>      - "443:443"</a:t>
            </a:r>
          </a:p>
        </p:txBody>
      </p:sp>
      <p:sp>
        <p:nvSpPr>
          <p:cNvPr id="61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61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db</a:t>
            </a:r>
          </a:p>
        </p:txBody>
      </p:sp>
      <p:sp>
        <p:nvSpPr>
          <p:cNvPr id="62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t>db: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container_name: postgresql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image: postgres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ports:</a:t>
            </a:r>
          </a:p>
          <a:p>
            <a:pPr marL="0" lvl="1" indent="457200">
              <a:buSzTx/>
              <a:buFont typeface="Wingdings 3"/>
              <a:buNone/>
              <a:defRPr sz="2800"/>
            </a:pPr>
            <a:r>
              <a:t>  - "5432:5432"</a:t>
            </a:r>
          </a:p>
          <a:p>
            <a:pPr marL="0" indent="0">
              <a:buSzTx/>
              <a:buFont typeface="Wingdings 3"/>
              <a:buNone/>
            </a:pPr>
            <a:r>
              <a:t>    volumes:</a:t>
            </a:r>
          </a:p>
          <a:p>
            <a:pPr marL="0" indent="0">
              <a:buSzTx/>
              <a:buFont typeface="Wingdings 3"/>
              <a:buNone/>
            </a:pPr>
            <a:r>
              <a:t>      - ./pg-data:/var/lib/postgresql/data</a:t>
            </a:r>
          </a:p>
        </p:txBody>
      </p:sp>
      <p:sp>
        <p:nvSpPr>
          <p:cNvPr id="6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6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Compose app</a:t>
            </a:r>
          </a:p>
        </p:txBody>
      </p:sp>
      <p:sp>
        <p:nvSpPr>
          <p:cNvPr id="62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app: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container_name: flask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build: ./dockerfile/flask-api/.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ports: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"10009:10009"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depends_on:</a:t>
            </a:r>
          </a:p>
          <a:p>
            <a:pPr marL="0" indent="0">
              <a:lnSpc>
                <a:spcPct val="90000"/>
              </a:lnSpc>
              <a:buSzTx/>
              <a:buFont typeface="Wingdings 3"/>
              <a:buNone/>
            </a:pPr>
            <a:r>
              <a:t>    - db</a:t>
            </a:r>
          </a:p>
        </p:txBody>
      </p:sp>
      <p:sp>
        <p:nvSpPr>
          <p:cNvPr id="62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62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-1</a:t>
            </a:r>
          </a:p>
        </p:txBody>
      </p:sp>
      <p:sp>
        <p:nvSpPr>
          <p:cNvPr id="63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build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docker-compose image</a:t>
            </a:r>
          </a:p>
        </p:txBody>
      </p:sp>
      <p:sp>
        <p:nvSpPr>
          <p:cNvPr id="63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63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35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-2</a:t>
            </a:r>
          </a:p>
        </p:txBody>
      </p:sp>
      <p:sp>
        <p:nvSpPr>
          <p:cNvPr id="63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啟動</a:t>
            </a:r>
            <a:r>
              <a:rPr dirty="0"/>
              <a:t> Services</a:t>
            </a:r>
          </a:p>
          <a:p>
            <a:pPr marL="742950" lvl="1" indent="-285750">
              <a:defRPr sz="2800"/>
            </a:pPr>
            <a:r>
              <a:rPr dirty="0"/>
              <a:t>docker-compose up: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終端執行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docker-compose up </a:t>
            </a:r>
            <a:r>
              <a:rPr lang="en-US" altLang="zh-TW" dirty="0"/>
              <a:t>-</a:t>
            </a:r>
            <a:r>
              <a:rPr dirty="0"/>
              <a:t>d: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在背景執行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6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1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Docer-compose command -3</a:t>
            </a:r>
          </a:p>
        </p:txBody>
      </p:sp>
      <p:sp>
        <p:nvSpPr>
          <p:cNvPr id="64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docker-compose ps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列出執行中的</a:t>
            </a:r>
            <a:r>
              <a:t>process</a:t>
            </a:r>
          </a:p>
          <a:p>
            <a:endParaRPr/>
          </a:p>
          <a:p>
            <a:endParaRPr/>
          </a:p>
          <a:p>
            <a:r>
              <a:t>docker-compose down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停止並刪除</a:t>
            </a:r>
            <a:r>
              <a:t> Services</a:t>
            </a:r>
          </a:p>
        </p:txBody>
      </p:sp>
      <p:sp>
        <p:nvSpPr>
          <p:cNvPr id="64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64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47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8" y="5660668"/>
            <a:ext cx="7453477" cy="117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圖片 6" descr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6"/>
            <a:ext cx="9130773" cy="1382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t>sudo docker run -e GITLAB_OMNIBUS_CONFIG="external_url 'http://{{VM1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IP}}';prometheus_monitoring['enable'] = false;" -d -p 443:443 -p 80:80 -p 10022:22 --name gitlab --restart always -v $HOME/gitlab/config:/etc/gitlab -v $HOME/gitlab/logs:/var/log/gitlab -v $HOME/gitlab/data:/var/opt/gitlab gitlab/gitlab-ce:14.4.0-ce.0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t>Container</a:t>
            </a:r>
          </a:p>
          <a:p>
            <a:pPr>
              <a:lnSpc>
                <a:spcPct val="90000"/>
              </a:lnSpc>
              <a:defRPr sz="2900"/>
            </a:pPr>
            <a:r>
              <a:t>--name gitlab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t>containe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名稱</a:t>
            </a: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-v (volume)</a:t>
            </a:r>
          </a:p>
          <a:p>
            <a:pPr marL="742950" lvl="1" indent="-285750">
              <a:defRPr sz="2800"/>
            </a:pPr>
            <a:r>
              <a:t>$HOME/gitlab/config:/etc/gitlab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設定檔</a:t>
            </a:r>
          </a:p>
          <a:p>
            <a:pPr marL="742950" lvl="1" indent="-285750">
              <a:defRPr sz="2800"/>
            </a:pPr>
            <a:r>
              <a:t>$HOME/gitlab/logs:/var/log/gitlab</a:t>
            </a:r>
          </a:p>
          <a:p>
            <a:pPr marL="1143000" lvl="2" indent="-228600">
              <a:defRPr sz="2400"/>
            </a:pPr>
            <a:r>
              <a:t>Gitlab log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檔</a:t>
            </a:r>
          </a:p>
          <a:p>
            <a:pPr marL="742950" lvl="1" indent="-285750">
              <a:defRPr sz="2800"/>
            </a:pPr>
            <a:r>
              <a:t>$HOME/gitlab/data:/var/opt/gitlab</a:t>
            </a:r>
          </a:p>
          <a:p>
            <a:pPr marL="1143000" lvl="2" indent="-228600">
              <a:defRPr sz="2400"/>
            </a:pPr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資料儲存位置</a:t>
            </a: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83" y="1062813"/>
            <a:ext cx="7997954" cy="5777701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1068983"/>
            <a:ext cx="8119872" cy="578801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-u root -p 8080:8080 -v $HOME/jenkins-data:/var/jenkins_home -v /var/run/docker.sock:/var/run/docker.sock --restart always -d --name jenkins jenkinsci/blueocean</a:t>
            </a:r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pic>
        <p:nvPicPr>
          <p:cNvPr id="71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2" y="1130321"/>
            <a:ext cx="7743146" cy="5732463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exec -it jenkins cat /var/jenkins_home/secrets/initialAdminPassword</a:t>
            </a:r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安裝預設套件</a:t>
            </a: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pic>
        <p:nvPicPr>
          <p:cNvPr id="72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67" y="1087277"/>
            <a:ext cx="7851649" cy="5792293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88</a:t>
            </a:fld>
            <a:endParaRPr/>
          </a:p>
        </p:txBody>
      </p:sp>
      <p:pic>
        <p:nvPicPr>
          <p:cNvPr id="73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44" y="1167736"/>
            <a:ext cx="7242048" cy="5598824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domain name</a:t>
            </a:r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89</a:t>
            </a:fld>
            <a:endParaRPr/>
          </a:p>
        </p:txBody>
      </p:sp>
      <p:pic>
        <p:nvPicPr>
          <p:cNvPr id="73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27" y="1213925"/>
            <a:ext cx="7595618" cy="5636541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90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and Jenkins hook together</a:t>
            </a:r>
          </a:p>
        </p:txBody>
      </p:sp>
      <p:sp>
        <p:nvSpPr>
          <p:cNvPr id="74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91</a:t>
            </a:fld>
            <a:endParaRPr/>
          </a:p>
        </p:txBody>
      </p:sp>
      <p:sp>
        <p:nvSpPr>
          <p:cNvPr id="7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92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755" name="內容版面配置區 13" descr="內容版面配置區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22" y="2052638"/>
            <a:ext cx="3917731" cy="419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93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把</a:t>
            </a:r>
            <a:r>
              <a:rPr dirty="0" err="1"/>
              <a:t>token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另存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94</a:t>
            </a:fld>
            <a:endParaRPr/>
          </a:p>
        </p:txBody>
      </p:sp>
      <p:pic>
        <p:nvPicPr>
          <p:cNvPr id="76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" y="1754921"/>
            <a:ext cx="10157470" cy="50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95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96</a:t>
            </a:fld>
            <a:endParaRPr/>
          </a:p>
        </p:txBody>
      </p:sp>
      <p:pic>
        <p:nvPicPr>
          <p:cNvPr id="77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" y="1853247"/>
            <a:ext cx="9932127" cy="493499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97</a:t>
            </a:fld>
            <a:endParaRPr/>
          </a:p>
        </p:txBody>
      </p:sp>
      <p:pic>
        <p:nvPicPr>
          <p:cNvPr id="77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700608"/>
            <a:ext cx="10379952" cy="515739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Install docker pipeline plu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docker pipeline plugin</a:t>
            </a:r>
          </a:p>
        </p:txBody>
      </p:sp>
      <p:sp>
        <p:nvSpPr>
          <p:cNvPr id="78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98</a:t>
            </a:fld>
            <a:endParaRPr/>
          </a:p>
        </p:txBody>
      </p:sp>
      <p:pic>
        <p:nvPicPr>
          <p:cNvPr id="785" name="install_docker_pipeline.png" descr="install_docker_pipeline.png"/>
          <p:cNvPicPr>
            <a:picLocks noChangeAspect="1"/>
          </p:cNvPicPr>
          <p:nvPr/>
        </p:nvPicPr>
        <p:blipFill>
          <a:blip r:embed="rId2"/>
          <a:srcRect t="8194" b="8194"/>
          <a:stretch>
            <a:fillRect/>
          </a:stretch>
        </p:blipFill>
        <p:spPr>
          <a:xfrm>
            <a:off x="515195" y="1757102"/>
            <a:ext cx="9498776" cy="42402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99</a:t>
            </a:fld>
            <a:endParaRPr/>
          </a:p>
        </p:txBody>
      </p:sp>
      <p:pic>
        <p:nvPicPr>
          <p:cNvPr id="79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19072"/>
            <a:ext cx="10377452" cy="51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4317</Words>
  <Application>Microsoft Macintosh PowerPoint</Application>
  <PresentationFormat>寬螢幕</PresentationFormat>
  <Paragraphs>947</Paragraphs>
  <Slides>159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159</vt:i4>
      </vt:variant>
    </vt:vector>
  </HeadingPairs>
  <TitlesOfParts>
    <vt:vector size="166" baseType="lpstr">
      <vt:lpstr>Microsoft JhengHei</vt:lpstr>
      <vt:lpstr>Arial</vt:lpstr>
      <vt:lpstr>Calibri</vt:lpstr>
      <vt:lpstr>Calibri Light</vt:lpstr>
      <vt:lpstr>Helvetica</vt:lpstr>
      <vt:lpstr>Wingdings 3</vt:lpstr>
      <vt:lpstr>Office 佈景主題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</vt:lpstr>
      <vt:lpstr>Java-tomcat Dockerfile</vt:lpstr>
      <vt:lpstr>Java-tomcat build and run </vt:lpstr>
      <vt:lpstr>Dockerfile Multi-stage (docker 17.05以後版本)</vt:lpstr>
      <vt:lpstr>自己build Dockerfile: Java Spring with gradle</vt:lpstr>
      <vt:lpstr>自己build Dockerfile: VueJS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把token 另存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Install docker pipeline plugin</vt:lpstr>
      <vt:lpstr>Gitlab and Jenkins hook together – Jenkins系統參數設定</vt:lpstr>
      <vt:lpstr>Gitlab and Jenkins hook together – Jenkins Server 設定GitLab 參數</vt:lpstr>
      <vt:lpstr>設定token</vt:lpstr>
      <vt:lpstr>確認URL 及Credentials，並Test Connection</vt:lpstr>
      <vt:lpstr>Jenkins 建立Git project同名專案</vt:lpstr>
      <vt:lpstr>在Branch Sources設定原始碼來源，Project Repository及Credentials</vt:lpstr>
      <vt:lpstr>對不同分支進行進階設定：選擇master —&gt; 檢視設定</vt:lpstr>
      <vt:lpstr>觸發方式</vt:lpstr>
      <vt:lpstr>定期向gitlab檢查</vt:lpstr>
      <vt:lpstr>Jenkins Pipeline - Jenkinsfile 寫法</vt:lpstr>
      <vt:lpstr>Scripted (腳本式)</vt:lpstr>
      <vt:lpstr>Declarative (聲明式)</vt:lpstr>
      <vt:lpstr>Pipeline 語法- agent -1</vt:lpstr>
      <vt:lpstr>Pipeline 語法- agent -2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建立1個gitlabci 專案</vt:lpstr>
      <vt:lpstr>Gitlab project/ Settings/ CI/CD/ Runners，取得URL及registration token</vt:lpstr>
      <vt:lpstr>VM2 install docker</vt:lpstr>
      <vt:lpstr>VM2 啟動Gitlab runner</vt:lpstr>
      <vt:lpstr>Gitlab runner 註冊紀錄</vt:lpstr>
      <vt:lpstr>調整VM2 ~/gitlab-runner/config/config.toml</vt:lpstr>
      <vt:lpstr>Runner.docker 調整privileged及volumes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Gitlab Ci 預設變數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10</cp:revision>
  <dcterms:modified xsi:type="dcterms:W3CDTF">2021-10-26T23:51:59Z</dcterms:modified>
</cp:coreProperties>
</file>